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commentAuthors.xml" ContentType="application/vnd.openxmlformats-officedocument.presentationml.commentAuthors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Default Extension="gif" ContentType="image/gif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74" r:id="rId2"/>
    <p:sldMasterId id="2147483686" r:id="rId3"/>
    <p:sldMasterId id="2147483692" r:id="rId4"/>
  </p:sldMasterIdLst>
  <p:notesMasterIdLst>
    <p:notesMasterId r:id="rId28"/>
  </p:notesMasterIdLst>
  <p:sldIdLst>
    <p:sldId id="256" r:id="rId5"/>
    <p:sldId id="372" r:id="rId6"/>
    <p:sldId id="371" r:id="rId7"/>
    <p:sldId id="341" r:id="rId8"/>
    <p:sldId id="343" r:id="rId9"/>
    <p:sldId id="356" r:id="rId10"/>
    <p:sldId id="357" r:id="rId11"/>
    <p:sldId id="358" r:id="rId12"/>
    <p:sldId id="354" r:id="rId13"/>
    <p:sldId id="355" r:id="rId14"/>
    <p:sldId id="349" r:id="rId15"/>
    <p:sldId id="350" r:id="rId16"/>
    <p:sldId id="373" r:id="rId17"/>
    <p:sldId id="374" r:id="rId18"/>
    <p:sldId id="351" r:id="rId19"/>
    <p:sldId id="375" r:id="rId20"/>
    <p:sldId id="352" r:id="rId21"/>
    <p:sldId id="353" r:id="rId22"/>
    <p:sldId id="366" r:id="rId23"/>
    <p:sldId id="364" r:id="rId24"/>
    <p:sldId id="377" r:id="rId25"/>
    <p:sldId id="330" r:id="rId26"/>
    <p:sldId id="338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e Jaillant" initials="MJ" lastIdx="8" clrIdx="0">
    <p:extLst>
      <p:ext uri="{19B8F6BF-5375-455C-9EA6-DF929625EA0E}">
        <p15:presenceInfo xmlns:p15="http://schemas.microsoft.com/office/powerpoint/2012/main" xmlns="" userId="S-1-5-21-2442392160-802281986-2084141911-139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487" autoAdjust="0"/>
    <p:restoredTop sz="94659" autoAdjust="0"/>
  </p:normalViewPr>
  <p:slideViewPr>
    <p:cSldViewPr snapToGrid="0">
      <p:cViewPr varScale="1">
        <p:scale>
          <a:sx n="110" d="100"/>
          <a:sy n="110" d="100"/>
        </p:scale>
        <p:origin x="-51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BB405D-9211-4456-85A4-F49A785909FC}" type="datetimeFigureOut">
              <a:rPr lang="fr-FR" smtClean="0"/>
              <a:pPr/>
              <a:t>24/01/2019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19AD11-B454-4973-8535-C04678FB318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868814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19AD11-B454-4973-8535-C04678FB3180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5242216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19AD11-B454-4973-8535-C04678FB3180}" type="slidenum">
              <a:rPr lang="fr-FR" smtClean="0"/>
              <a:pPr/>
              <a:t>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42830233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19AD11-B454-4973-8535-C04678FB3180}" type="slidenum">
              <a:rPr lang="fr-FR" smtClean="0"/>
              <a:pPr/>
              <a:t>13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31303800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19AD11-B454-4973-8535-C04678FB3180}" type="slidenum">
              <a:rPr lang="fr-FR" smtClean="0"/>
              <a:pPr/>
              <a:t>16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37575680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806FA0-37D7-4848-97C6-A2FB499466B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9208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43A1C-23FF-4E73-B675-C229691D54D8}" type="datetime1">
              <a:rPr lang="en-US" smtClean="0"/>
              <a:pPr/>
              <a:t>1/24/2019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CL Occitanie 05 01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1604C-0FA6-4F01-BDA7-476DC4DB79FE}" type="datetime1">
              <a:rPr lang="en-US" smtClean="0"/>
              <a:pPr/>
              <a:t>1/24/2019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CL Occitanie 05 01 2019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7BED6-406D-403B-9EE1-759D00CC0CFA}" type="datetime1">
              <a:rPr lang="en-US" smtClean="0"/>
              <a:pPr/>
              <a:t>1/24/2019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CL Occitanie 05 01 2019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875F7-9EFA-4802-8463-B643B8B2CC43}" type="datetime1">
              <a:rPr lang="en-US" smtClean="0"/>
              <a:pPr/>
              <a:t>1/24/2019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CL Occitanie 05 01 2019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D67FC-0AA4-46EC-914B-EDB2EFCDD9D9}" type="datetime1">
              <a:rPr lang="en-US" smtClean="0"/>
              <a:pPr/>
              <a:t>1/24/2019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CL Occitanie 05 01 2019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9F50E-5EB1-4FE4-A654-8433FFE02C47}" type="datetime1">
              <a:rPr lang="en-US" smtClean="0"/>
              <a:pPr/>
              <a:t>1/24/2019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CL Occitanie 05 01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A8A0C-33D4-442A-ABFE-ADD86301729B}" type="datetime1">
              <a:rPr lang="en-US" smtClean="0"/>
              <a:pPr/>
              <a:t>1/24/2019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CL Occitanie 05 01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2E9B5-BE4F-4A1E-8197-C9A346235541}" type="datetime1">
              <a:rPr lang="en-US" smtClean="0"/>
              <a:pPr/>
              <a:t>1/24/2019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CL Occitanie 05 01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63F05AA-7795-4703-967F-C268E345848E}" type="datetime1">
              <a:rPr lang="en-US" smtClean="0"/>
              <a:pPr/>
              <a:t>1/24/2019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r>
              <a:rPr lang="it-IT"/>
              <a:t>CL Occitanie 05 01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728903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733"/>
            </a:lvl1pPr>
          </a:lstStyle>
          <a:p>
            <a:r>
              <a:rPr lang="fr-FR" dirty="0"/>
              <a:t>Modifiez le style du titre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GB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it-IT" b="1">
                <a:solidFill>
                  <a:schemeClr val="tx1"/>
                </a:solidFill>
                <a:latin typeface="MarketPro-Bold" panose="03010804020101010101" pitchFamily="66" charset="0"/>
                <a:cs typeface="MarketPro-Bold" panose="03010804020101010101" pitchFamily="66" charset="0"/>
              </a:rPr>
              <a:t>CL Occitanie 05 01 2019</a:t>
            </a:r>
            <a:endParaRPr lang="en-GB" b="1" dirty="0">
              <a:solidFill>
                <a:schemeClr val="tx1"/>
              </a:solidFill>
              <a:latin typeface="MarketPro-Bold" panose="03010804020101010101" pitchFamily="66" charset="0"/>
              <a:cs typeface="MarketPro-Bold" panose="03010804020101010101" pitchFamily="66" charset="0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DDA6AF-E647-44B1-B565-AF89D2F79D83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2119305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51AB4-7E2A-4B6B-ABF1-C40F209C7B22}" type="datetime1">
              <a:rPr lang="en-US" smtClean="0"/>
              <a:pPr/>
              <a:t>1/24/2019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CL Occitanie 05 01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733"/>
            </a:lvl1pPr>
          </a:lstStyle>
          <a:p>
            <a:r>
              <a:rPr lang="fr-FR" dirty="0"/>
              <a:t>Modifiez le style du titre</a:t>
            </a:r>
            <a:endParaRPr lang="en-GB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it-IT" b="1">
                <a:solidFill>
                  <a:schemeClr val="tx1"/>
                </a:solidFill>
                <a:latin typeface="MarketPro-Bold" panose="03010804020101010101" pitchFamily="66" charset="0"/>
                <a:cs typeface="MarketPro-Bold" panose="03010804020101010101" pitchFamily="66" charset="0"/>
              </a:rPr>
              <a:t>CL Occitanie 05 01 2019</a:t>
            </a:r>
            <a:endParaRPr lang="en-GB" b="1" dirty="0">
              <a:solidFill>
                <a:schemeClr val="tx1"/>
              </a:solidFill>
              <a:latin typeface="MarketPro-Bold" panose="03010804020101010101" pitchFamily="66" charset="0"/>
              <a:cs typeface="MarketPro-Bold" panose="03010804020101010101" pitchFamily="66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DDA6AF-E647-44B1-B565-AF89D2F79D83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38104378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367280"/>
            <a:ext cx="12192000" cy="2275840"/>
          </a:xfrm>
          <a:prstGeom prst="rect">
            <a:avLst/>
          </a:prstGeom>
          <a:gradFill flip="none" rotWithShape="1">
            <a:gsLst>
              <a:gs pos="43000">
                <a:srgbClr val="0091E6">
                  <a:alpha val="68000"/>
                </a:srgbClr>
              </a:gs>
              <a:gs pos="0">
                <a:schemeClr val="accent5">
                  <a:alpha val="95000"/>
                </a:schemeClr>
              </a:gs>
              <a:gs pos="87346">
                <a:srgbClr val="007EC8">
                  <a:alpha val="82000"/>
                </a:srgbClr>
              </a:gs>
              <a:gs pos="100000">
                <a:schemeClr val="accent5">
                  <a:lumMod val="75000"/>
                  <a:alpha val="99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2367280"/>
            <a:ext cx="10363200" cy="2275839"/>
          </a:xfrm>
        </p:spPr>
        <p:txBody>
          <a:bodyPr tIns="0" bIns="0" anchor="ctr"/>
          <a:lstStyle>
            <a:lvl1pPr algn="ctr">
              <a:defRPr sz="5333" b="1" cap="all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GB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it-IT" b="1">
                <a:solidFill>
                  <a:schemeClr val="tx1"/>
                </a:solidFill>
                <a:latin typeface="MarketPro-Bold" panose="03010804020101010101" pitchFamily="66" charset="0"/>
                <a:cs typeface="MarketPro-Bold" panose="03010804020101010101" pitchFamily="66" charset="0"/>
              </a:rPr>
              <a:t>CL Occitanie 05 01 2019</a:t>
            </a:r>
            <a:endParaRPr lang="en-GB" b="1" dirty="0">
              <a:solidFill>
                <a:schemeClr val="tx1"/>
              </a:solidFill>
              <a:latin typeface="MarketPro-Bold" panose="03010804020101010101" pitchFamily="66" charset="0"/>
              <a:cs typeface="MarketPro-Bold" panose="03010804020101010101" pitchFamily="66" charset="0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DDA6AF-E647-44B1-B565-AF89D2F79D83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3890301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367280"/>
            <a:ext cx="12192000" cy="2275840"/>
          </a:xfrm>
          <a:prstGeom prst="rect">
            <a:avLst/>
          </a:prstGeom>
          <a:gradFill flip="none" rotWithShape="1">
            <a:gsLst>
              <a:gs pos="100000">
                <a:srgbClr val="A8BB1A">
                  <a:alpha val="88000"/>
                </a:srgbClr>
              </a:gs>
              <a:gs pos="6000">
                <a:srgbClr val="ACBB18">
                  <a:alpha val="85000"/>
                </a:srgbClr>
              </a:gs>
              <a:gs pos="0">
                <a:srgbClr val="CBC00F">
                  <a:alpha val="87000"/>
                </a:srgbClr>
              </a:gs>
              <a:gs pos="50000">
                <a:schemeClr val="accent6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2367280"/>
            <a:ext cx="10363200" cy="2275840"/>
          </a:xfrm>
        </p:spPr>
        <p:txBody>
          <a:bodyPr tIns="0" bIns="0" anchor="ctr"/>
          <a:lstStyle>
            <a:lvl1pPr algn="ctr">
              <a:defRPr sz="5333" b="1" cap="all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GB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it-IT" b="1">
                <a:solidFill>
                  <a:schemeClr val="tx1"/>
                </a:solidFill>
                <a:latin typeface="MarketPro-Bold" panose="03010804020101010101" pitchFamily="66" charset="0"/>
                <a:cs typeface="MarketPro-Bold" panose="03010804020101010101" pitchFamily="66" charset="0"/>
              </a:rPr>
              <a:t>CL Occitanie 05 01 2019</a:t>
            </a:r>
            <a:endParaRPr lang="en-GB" b="1" dirty="0">
              <a:solidFill>
                <a:schemeClr val="tx1"/>
              </a:solidFill>
              <a:latin typeface="MarketPro-Bold" panose="03010804020101010101" pitchFamily="66" charset="0"/>
              <a:cs typeface="MarketPro-Bold" panose="03010804020101010101" pitchFamily="66" charset="0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DDA6AF-E647-44B1-B565-AF89D2F79D83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8" name="Picture 7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84128" y="0"/>
            <a:ext cx="623739" cy="932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76588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733"/>
            </a:lvl1pPr>
          </a:lstStyle>
          <a:p>
            <a:r>
              <a:rPr lang="fr-FR" dirty="0"/>
              <a:t>Modifiez le style du titre</a:t>
            </a:r>
            <a:endParaRPr lang="en-GB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it-IT" b="1">
                <a:solidFill>
                  <a:schemeClr val="tx1"/>
                </a:solidFill>
                <a:latin typeface="MarketPro-Bold" panose="03010804020101010101" pitchFamily="66" charset="0"/>
                <a:cs typeface="MarketPro-Bold" panose="03010804020101010101" pitchFamily="66" charset="0"/>
              </a:rPr>
              <a:t>CL Occitanie 05 01 2019</a:t>
            </a:r>
            <a:endParaRPr lang="en-GB" b="1" dirty="0">
              <a:solidFill>
                <a:schemeClr val="tx1"/>
              </a:solidFill>
              <a:latin typeface="MarketPro-Bold" panose="03010804020101010101" pitchFamily="66" charset="0"/>
              <a:cs typeface="MarketPro-Bold" panose="03010804020101010101" pitchFamily="66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DDA6AF-E647-44B1-B565-AF89D2F79D83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Picture 7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84128" y="0"/>
            <a:ext cx="623739" cy="932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956197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2367280"/>
            <a:ext cx="12192000" cy="2275840"/>
          </a:xfrm>
          <a:prstGeom prst="rect">
            <a:avLst/>
          </a:prstGeom>
          <a:gradFill flip="none" rotWithShape="1">
            <a:gsLst>
              <a:gs pos="0">
                <a:srgbClr val="3B58AB">
                  <a:alpha val="88000"/>
                </a:srgbClr>
              </a:gs>
              <a:gs pos="100000">
                <a:srgbClr val="4B67B2">
                  <a:alpha val="84000"/>
                </a:srgbClr>
              </a:gs>
              <a:gs pos="31000">
                <a:srgbClr val="2B358F"/>
              </a:gs>
              <a:gs pos="71000">
                <a:srgbClr val="28318C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2367280"/>
            <a:ext cx="10363200" cy="2275840"/>
          </a:xfrm>
        </p:spPr>
        <p:txBody>
          <a:bodyPr tIns="0" bIns="0" anchor="ctr"/>
          <a:lstStyle>
            <a:lvl1pPr algn="ctr">
              <a:defRPr sz="5333" b="1" cap="all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GB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it-IT" b="1">
                <a:solidFill>
                  <a:schemeClr val="tx1"/>
                </a:solidFill>
                <a:latin typeface="MarketPro-Bold" panose="03010804020101010101" pitchFamily="66" charset="0"/>
                <a:cs typeface="MarketPro-Bold" panose="03010804020101010101" pitchFamily="66" charset="0"/>
              </a:rPr>
              <a:t>CL Occitanie 05 01 2019</a:t>
            </a:r>
            <a:endParaRPr lang="en-GB" b="1" dirty="0">
              <a:solidFill>
                <a:schemeClr val="tx1"/>
              </a:solidFill>
              <a:latin typeface="MarketPro-Bold" panose="03010804020101010101" pitchFamily="66" charset="0"/>
              <a:cs typeface="MarketPro-Bold" panose="03010804020101010101" pitchFamily="66" charset="0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DDA6AF-E647-44B1-B565-AF89D2F79D83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55" name="Picture 8"/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84128" y="0"/>
            <a:ext cx="623739" cy="932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94676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733"/>
            </a:lvl1pPr>
          </a:lstStyle>
          <a:p>
            <a:r>
              <a:rPr lang="fr-FR" dirty="0"/>
              <a:t>Modifiez le style du titre</a:t>
            </a:r>
            <a:endParaRPr lang="en-GB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it-IT" b="1">
                <a:solidFill>
                  <a:schemeClr val="tx1"/>
                </a:solidFill>
                <a:latin typeface="MarketPro-Bold" panose="03010804020101010101" pitchFamily="66" charset="0"/>
                <a:cs typeface="MarketPro-Bold" panose="03010804020101010101" pitchFamily="66" charset="0"/>
              </a:rPr>
              <a:t>CL Occitanie 05 01 2019</a:t>
            </a:r>
            <a:endParaRPr lang="en-GB" b="1" dirty="0">
              <a:solidFill>
                <a:schemeClr val="tx1"/>
              </a:solidFill>
              <a:latin typeface="MarketPro-Bold" panose="03010804020101010101" pitchFamily="66" charset="0"/>
              <a:cs typeface="MarketPro-Bold" panose="03010804020101010101" pitchFamily="66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DDA6AF-E647-44B1-B565-AF89D2F79D83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6" name="Picture 8"/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84128" y="0"/>
            <a:ext cx="623739" cy="932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235644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528392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733"/>
            </a:lvl1pPr>
          </a:lstStyle>
          <a:p>
            <a:r>
              <a:rPr lang="fr-FR" dirty="0"/>
              <a:t>Modifiez le style du titre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GB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it-IT" b="1">
                <a:solidFill>
                  <a:schemeClr val="tx1"/>
                </a:solidFill>
                <a:latin typeface="MarketPro-Bold" panose="03010804020101010101" pitchFamily="66" charset="0"/>
                <a:cs typeface="MarketPro-Bold" panose="03010804020101010101" pitchFamily="66" charset="0"/>
              </a:rPr>
              <a:t>CL Occitanie 05 01 2019</a:t>
            </a:r>
            <a:endParaRPr lang="en-GB" b="1" dirty="0">
              <a:solidFill>
                <a:schemeClr val="tx1"/>
              </a:solidFill>
              <a:latin typeface="MarketPro-Bold" panose="03010804020101010101" pitchFamily="66" charset="0"/>
              <a:cs typeface="MarketPro-Bold" panose="03010804020101010101" pitchFamily="66" charset="0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DDA6AF-E647-44B1-B565-AF89D2F79D83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27291547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733"/>
            </a:lvl1pPr>
          </a:lstStyle>
          <a:p>
            <a:r>
              <a:rPr lang="fr-FR" dirty="0"/>
              <a:t>Modifiez le style du titre</a:t>
            </a:r>
            <a:endParaRPr lang="en-GB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it-IT" b="1">
                <a:solidFill>
                  <a:schemeClr val="tx1"/>
                </a:solidFill>
                <a:latin typeface="MarketPro-Bold" panose="03010804020101010101" pitchFamily="66" charset="0"/>
                <a:cs typeface="MarketPro-Bold" panose="03010804020101010101" pitchFamily="66" charset="0"/>
              </a:rPr>
              <a:t>CL Occitanie 05 01 2019</a:t>
            </a:r>
            <a:endParaRPr lang="en-GB" b="1" dirty="0">
              <a:solidFill>
                <a:schemeClr val="tx1"/>
              </a:solidFill>
              <a:latin typeface="MarketPro-Bold" panose="03010804020101010101" pitchFamily="66" charset="0"/>
              <a:cs typeface="MarketPro-Bold" panose="03010804020101010101" pitchFamily="66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DDA6AF-E647-44B1-B565-AF89D2F79D83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36316123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367280"/>
            <a:ext cx="12192000" cy="2275840"/>
          </a:xfrm>
          <a:prstGeom prst="rect">
            <a:avLst/>
          </a:prstGeom>
          <a:gradFill flip="none" rotWithShape="1">
            <a:gsLst>
              <a:gs pos="0">
                <a:schemeClr val="accent3">
                  <a:alpha val="33000"/>
                </a:schemeClr>
              </a:gs>
              <a:gs pos="31000">
                <a:schemeClr val="accent2"/>
              </a:gs>
              <a:gs pos="100000">
                <a:schemeClr val="accent1">
                  <a:alpha val="83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2540000"/>
            <a:ext cx="10363200" cy="973456"/>
          </a:xfrm>
        </p:spPr>
        <p:txBody>
          <a:bodyPr tIns="0" bIns="0" anchor="b"/>
          <a:lstStyle>
            <a:lvl1pPr algn="ctr">
              <a:defRPr sz="5333" b="1" cap="all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GB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14400" y="3429000"/>
            <a:ext cx="10363200" cy="970280"/>
          </a:xfrm>
        </p:spPr>
        <p:txBody>
          <a:bodyPr tIns="0" bIns="0" anchor="t">
            <a:normAutofit/>
          </a:bodyPr>
          <a:lstStyle>
            <a:lvl1pPr marL="0" indent="0" algn="ctr">
              <a:buNone/>
              <a:defRPr sz="4800">
                <a:solidFill>
                  <a:schemeClr val="bg1"/>
                </a:solidFill>
                <a:latin typeface="MarketPro-Bold" panose="03010804020101010101" pitchFamily="66" charset="0"/>
                <a:cs typeface="MarketPro-Bold" panose="03010804020101010101" pitchFamily="66" charset="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it-IT" b="1">
                <a:solidFill>
                  <a:schemeClr val="tx1"/>
                </a:solidFill>
                <a:latin typeface="MarketPro-Bold" panose="03010804020101010101" pitchFamily="66" charset="0"/>
                <a:cs typeface="MarketPro-Bold" panose="03010804020101010101" pitchFamily="66" charset="0"/>
              </a:rPr>
              <a:t>CL Occitanie 05 01 2019</a:t>
            </a:r>
            <a:endParaRPr lang="en-GB" b="1" dirty="0">
              <a:solidFill>
                <a:schemeClr val="tx1"/>
              </a:solidFill>
              <a:latin typeface="MarketPro-Bold" panose="03010804020101010101" pitchFamily="66" charset="0"/>
              <a:cs typeface="MarketPro-Bold" panose="03010804020101010101" pitchFamily="66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DDA6AF-E647-44B1-B565-AF89D2F79D83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841811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9F123-3E11-4BE3-8357-767CBEC3D4C2}" type="datetime1">
              <a:rPr lang="en-US" smtClean="0"/>
              <a:pPr/>
              <a:t>1/24/2019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CL Occitanie 05 01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254636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733"/>
            </a:lvl1pPr>
          </a:lstStyle>
          <a:p>
            <a:r>
              <a:rPr lang="fr-FR" dirty="0"/>
              <a:t>Modifiez le style du titre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22764" indent="0">
              <a:defRPr/>
            </a:lvl1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GB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it-IT" b="1">
                <a:solidFill>
                  <a:schemeClr val="tx1"/>
                </a:solidFill>
                <a:latin typeface="MarketPro-Bold" panose="03010804020101010101" pitchFamily="66" charset="0"/>
                <a:cs typeface="MarketPro-Bold" panose="03010804020101010101" pitchFamily="66" charset="0"/>
              </a:rPr>
              <a:t>CL Occitanie 05 01 2019</a:t>
            </a:r>
            <a:endParaRPr lang="en-GB" b="1" dirty="0">
              <a:solidFill>
                <a:schemeClr val="tx1"/>
              </a:solidFill>
              <a:latin typeface="MarketPro-Bold" panose="03010804020101010101" pitchFamily="66" charset="0"/>
              <a:cs typeface="MarketPro-Bold" panose="03010804020101010101" pitchFamily="66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DDA6AF-E647-44B1-B565-AF89D2F79D83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34955700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733"/>
            </a:lvl1pPr>
          </a:lstStyle>
          <a:p>
            <a:r>
              <a:rPr lang="fr-FR" dirty="0"/>
              <a:t>Modifiez le style du titre</a:t>
            </a:r>
            <a:endParaRPr lang="en-GB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it-IT" b="1">
                <a:solidFill>
                  <a:schemeClr val="tx1"/>
                </a:solidFill>
                <a:latin typeface="MarketPro-Bold" panose="03010804020101010101" pitchFamily="66" charset="0"/>
                <a:cs typeface="MarketPro-Bold" panose="03010804020101010101" pitchFamily="66" charset="0"/>
              </a:rPr>
              <a:t>CL Occitanie 05 01 2019</a:t>
            </a:r>
            <a:endParaRPr lang="en-GB" b="1" dirty="0">
              <a:solidFill>
                <a:schemeClr val="tx1"/>
              </a:solidFill>
              <a:latin typeface="MarketPro-Bold" panose="03010804020101010101" pitchFamily="66" charset="0"/>
              <a:cs typeface="MarketPro-Bold" panose="03010804020101010101" pitchFamily="66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DDA6AF-E647-44B1-B565-AF89D2F79D83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17504783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367280"/>
            <a:ext cx="12192000" cy="2275840"/>
          </a:xfrm>
          <a:prstGeom prst="rect">
            <a:avLst/>
          </a:prstGeom>
          <a:gradFill flip="none" rotWithShape="1">
            <a:gsLst>
              <a:gs pos="0">
                <a:schemeClr val="accent3">
                  <a:alpha val="33000"/>
                </a:schemeClr>
              </a:gs>
              <a:gs pos="31000">
                <a:schemeClr val="accent2"/>
              </a:gs>
              <a:gs pos="100000">
                <a:schemeClr val="accent1">
                  <a:alpha val="83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2540000"/>
            <a:ext cx="10363200" cy="973456"/>
          </a:xfrm>
        </p:spPr>
        <p:txBody>
          <a:bodyPr tIns="0" bIns="0" anchor="b"/>
          <a:lstStyle>
            <a:lvl1pPr algn="ctr">
              <a:defRPr sz="5333" b="1" cap="all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GB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14400" y="3429000"/>
            <a:ext cx="10363200" cy="970280"/>
          </a:xfrm>
        </p:spPr>
        <p:txBody>
          <a:bodyPr tIns="0" bIns="0" anchor="t">
            <a:normAutofit/>
          </a:bodyPr>
          <a:lstStyle>
            <a:lvl1pPr marL="0" indent="0" algn="ctr">
              <a:buNone/>
              <a:defRPr sz="4800">
                <a:solidFill>
                  <a:schemeClr val="bg1"/>
                </a:solidFill>
                <a:latin typeface="MarketPro-Bold" panose="03010804020101010101" pitchFamily="66" charset="0"/>
                <a:cs typeface="MarketPro-Bold" panose="03010804020101010101" pitchFamily="66" charset="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it-IT" b="1">
                <a:solidFill>
                  <a:schemeClr val="tx1"/>
                </a:solidFill>
                <a:latin typeface="MarketPro-Bold" panose="03010804020101010101" pitchFamily="66" charset="0"/>
                <a:cs typeface="MarketPro-Bold" panose="03010804020101010101" pitchFamily="66" charset="0"/>
              </a:rPr>
              <a:t>CL Occitanie 05 01 2019</a:t>
            </a:r>
            <a:endParaRPr lang="en-GB" b="1" dirty="0">
              <a:solidFill>
                <a:schemeClr val="tx1"/>
              </a:solidFill>
              <a:latin typeface="MarketPro-Bold" panose="03010804020101010101" pitchFamily="66" charset="0"/>
              <a:cs typeface="MarketPro-Bold" panose="03010804020101010101" pitchFamily="66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DDA6AF-E647-44B1-B565-AF89D2F79D83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546420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FA39C-D41C-4F09-9F81-5BD5A048AE28}" type="datetime1">
              <a:rPr lang="en-US" smtClean="0"/>
              <a:pPr/>
              <a:t>1/24/2019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CL Occitanie 05 01 2019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4AE2E-F906-4D69-BAF5-6937FF31C589}" type="datetime1">
              <a:rPr lang="en-US" smtClean="0"/>
              <a:pPr/>
              <a:t>1/24/2019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CL Occitanie 05 01 2019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5CE2B-EA7E-46E3-82F8-420E317AB20F}" type="datetime1">
              <a:rPr lang="en-US" smtClean="0"/>
              <a:pPr/>
              <a:t>1/24/2019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CL Occitanie 05 01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34240-4637-4AF1-A5E1-F79D54966D94}" type="datetime1">
              <a:rPr lang="en-US" smtClean="0"/>
              <a:pPr/>
              <a:t>1/24/2019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CL Occitanie 05 01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C7AEB-C1ED-4454-9493-BB438803B0CB}" type="datetime1">
              <a:rPr lang="en-US" smtClean="0"/>
              <a:pPr/>
              <a:t>1/24/2019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CL Occitanie 05 01 2019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383BC-99EE-4A58-AA14-E549E8929CFC}" type="datetime1">
              <a:rPr lang="en-US" smtClean="0"/>
              <a:pPr/>
              <a:t>1/24/2019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CL Occitanie 05 01 2019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10" Type="http://schemas.openxmlformats.org/officeDocument/2006/relationships/image" Target="../media/image4.jpeg"/><Relationship Id="rId4" Type="http://schemas.openxmlformats.org/officeDocument/2006/relationships/slideLayout" Target="../slideLayouts/slideLayout21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9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0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D7FA8-E2A2-4F4E-AE2E-836BE6FF886B}" type="datetime1">
              <a:rPr lang="en-US" smtClean="0"/>
              <a:pPr/>
              <a:t>1/24/2019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CL Occitanie 05 01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932653"/>
            <a:ext cx="10972800" cy="733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GB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859281"/>
            <a:ext cx="10972800" cy="42668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19840" y="6356351"/>
            <a:ext cx="6197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GB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77DDA6AF-E647-44B1-B565-AF89D2F79D8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87630" y="76304"/>
                </a:moveTo>
                <a:lnTo>
                  <a:pt x="87630" y="5067196"/>
                </a:lnTo>
                <a:lnTo>
                  <a:pt x="9056370" y="5067196"/>
                </a:lnTo>
                <a:lnTo>
                  <a:pt x="9056370" y="76304"/>
                </a:ln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84130" y="-1"/>
            <a:ext cx="623740" cy="932653"/>
          </a:xfrm>
          <a:prstGeom prst="rect">
            <a:avLst/>
          </a:prstGeom>
        </p:spPr>
      </p:pic>
      <p:sp>
        <p:nvSpPr>
          <p:cNvPr id="13" name="Espace réservé du pied de page 3"/>
          <p:cNvSpPr>
            <a:spLocks noGrp="1"/>
          </p:cNvSpPr>
          <p:nvPr>
            <p:ph type="ftr" sz="quarter" idx="3"/>
          </p:nvPr>
        </p:nvSpPr>
        <p:spPr>
          <a:xfrm>
            <a:off x="0" y="6356351"/>
            <a:ext cx="5222240" cy="366183"/>
          </a:xfrm>
          <a:prstGeom prst="rect">
            <a:avLst/>
          </a:prstGeom>
        </p:spPr>
        <p:txBody>
          <a:bodyPr vert="horz" lIns="25200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it-IT" b="1">
                <a:solidFill>
                  <a:schemeClr val="tx1"/>
                </a:solidFill>
                <a:latin typeface="MarketPro-Bold" panose="03010804020101010101" pitchFamily="66" charset="0"/>
                <a:cs typeface="MarketPro-Bold" panose="03010804020101010101" pitchFamily="66" charset="0"/>
              </a:rPr>
              <a:t>CL Occitanie 05 01 2019</a:t>
            </a:r>
            <a:endParaRPr lang="en-GB" b="1" dirty="0">
              <a:solidFill>
                <a:schemeClr val="tx1"/>
              </a:solidFill>
              <a:latin typeface="MarketPro-Bold" panose="03010804020101010101" pitchFamily="66" charset="0"/>
              <a:cs typeface="MarketPro-Bold" panose="0301080402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4810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</p:sldLayoutIdLst>
  <p:hf hdr="0" dt="0"/>
  <p:txStyles>
    <p:titleStyle>
      <a:lvl1pPr algn="ctr" defTabSz="1219170" rtl="0" eaLnBrk="1" latinLnBrk="0" hangingPunct="1"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1219170" rtl="0" eaLnBrk="1" latinLnBrk="0" hangingPunct="1">
        <a:spcBef>
          <a:spcPct val="20000"/>
        </a:spcBef>
        <a:buClr>
          <a:schemeClr val="accent3"/>
        </a:buClr>
        <a:buSzPct val="81000"/>
        <a:buFont typeface="Maax" panose="02000506000000020003" pitchFamily="2" charset="0"/>
        <a:buChar char=" 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78355" indent="-232828" algn="l" defTabSz="1219170" rtl="0" eaLnBrk="1" latinLnBrk="0" hangingPunct="1">
        <a:spcBef>
          <a:spcPct val="20000"/>
        </a:spcBef>
        <a:buClr>
          <a:schemeClr val="accent5"/>
        </a:buClr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833946" indent="-243411" algn="l" defTabSz="1219170" rtl="0" eaLnBrk="1" latinLnBrk="0" hangingPunct="1">
        <a:spcBef>
          <a:spcPct val="20000"/>
        </a:spcBef>
        <a:buClr>
          <a:schemeClr val="accent5"/>
        </a:buClr>
        <a:buFont typeface="Maax" panose="02000506000000020003" pitchFamily="2" charset="0"/>
        <a:buChar char="-"/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198003" indent="-243411" algn="l" defTabSz="1219170" rtl="0" eaLnBrk="1" latinLnBrk="0" hangingPunct="1">
        <a:spcBef>
          <a:spcPct val="20000"/>
        </a:spcBef>
        <a:buClr>
          <a:schemeClr val="accent5"/>
        </a:buClr>
        <a:buFont typeface="Maax" panose="02000506000000020003" pitchFamily="2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3594" indent="-243411" algn="l" defTabSz="1219170" rtl="0" eaLnBrk="1" latinLnBrk="0" hangingPunct="1">
        <a:spcBef>
          <a:spcPct val="20000"/>
        </a:spcBef>
        <a:buClr>
          <a:schemeClr val="accent5"/>
        </a:buClr>
        <a:buFont typeface="Maax" panose="02000506000000020003" pitchFamily="2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932653"/>
            <a:ext cx="10972800" cy="733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GB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859281"/>
            <a:ext cx="10972800" cy="42668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19840" y="6356351"/>
            <a:ext cx="6197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GB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77DDA6AF-E647-44B1-B565-AF89D2F79D8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87630" y="76304"/>
                </a:moveTo>
                <a:lnTo>
                  <a:pt x="87630" y="5067196"/>
                </a:lnTo>
                <a:lnTo>
                  <a:pt x="9056370" y="5067196"/>
                </a:lnTo>
                <a:lnTo>
                  <a:pt x="9056370" y="76304"/>
                </a:ln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84129" y="-1"/>
            <a:ext cx="623739" cy="932653"/>
          </a:xfrm>
          <a:prstGeom prst="rect">
            <a:avLst/>
          </a:prstGeom>
        </p:spPr>
      </p:pic>
      <p:sp>
        <p:nvSpPr>
          <p:cNvPr id="13" name="Espace réservé du pied de page 3"/>
          <p:cNvSpPr>
            <a:spLocks noGrp="1"/>
          </p:cNvSpPr>
          <p:nvPr>
            <p:ph type="ftr" sz="quarter" idx="3"/>
          </p:nvPr>
        </p:nvSpPr>
        <p:spPr>
          <a:xfrm>
            <a:off x="0" y="6356351"/>
            <a:ext cx="5222240" cy="366183"/>
          </a:xfrm>
          <a:prstGeom prst="rect">
            <a:avLst/>
          </a:prstGeom>
        </p:spPr>
        <p:txBody>
          <a:bodyPr vert="horz" lIns="25200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it-IT" b="1">
                <a:solidFill>
                  <a:schemeClr val="tx1"/>
                </a:solidFill>
                <a:latin typeface="MarketPro-Bold" panose="03010804020101010101" pitchFamily="66" charset="0"/>
                <a:cs typeface="MarketPro-Bold" panose="03010804020101010101" pitchFamily="66" charset="0"/>
              </a:rPr>
              <a:t>CL Occitanie 05 01 2019</a:t>
            </a:r>
            <a:endParaRPr lang="en-GB" b="1" dirty="0">
              <a:solidFill>
                <a:schemeClr val="tx1"/>
              </a:solidFill>
              <a:latin typeface="MarketPro-Bold" panose="03010804020101010101" pitchFamily="66" charset="0"/>
              <a:cs typeface="MarketPro-Bold" panose="0301080402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1910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</p:sldLayoutIdLst>
  <p:hf hdr="0" dt="0"/>
  <p:txStyles>
    <p:titleStyle>
      <a:lvl1pPr algn="ctr" defTabSz="1219170" rtl="0" eaLnBrk="1" latinLnBrk="0" hangingPunct="1"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1219170" rtl="0" eaLnBrk="1" latinLnBrk="0" hangingPunct="1">
        <a:spcBef>
          <a:spcPct val="20000"/>
        </a:spcBef>
        <a:buClr>
          <a:schemeClr val="accent3"/>
        </a:buClr>
        <a:buSzPct val="81000"/>
        <a:buFont typeface="Maax" panose="02000506000000020003" pitchFamily="2" charset="0"/>
        <a:buChar char=" 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78355" indent="-232828" algn="l" defTabSz="1219170" rtl="0" eaLnBrk="1" latinLnBrk="0" hangingPunct="1">
        <a:spcBef>
          <a:spcPct val="20000"/>
        </a:spcBef>
        <a:buClr>
          <a:schemeClr val="accent2"/>
        </a:buClr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833946" indent="-243411" algn="l" defTabSz="1219170" rtl="0" eaLnBrk="1" latinLnBrk="0" hangingPunct="1">
        <a:spcBef>
          <a:spcPct val="20000"/>
        </a:spcBef>
        <a:buClr>
          <a:schemeClr val="accent2"/>
        </a:buClr>
        <a:buFont typeface="Maax" panose="02000506000000020003" pitchFamily="2" charset="0"/>
        <a:buChar char="-"/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198003" indent="-243411" algn="l" defTabSz="1219170" rtl="0" eaLnBrk="1" latinLnBrk="0" hangingPunct="1">
        <a:spcBef>
          <a:spcPct val="20000"/>
        </a:spcBef>
        <a:buClr>
          <a:schemeClr val="accent2"/>
        </a:buClr>
        <a:buFont typeface="Maax" panose="02000506000000020003" pitchFamily="2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3594" indent="-243411" algn="l" defTabSz="1219170" rtl="0" eaLnBrk="1" latinLnBrk="0" hangingPunct="1">
        <a:spcBef>
          <a:spcPct val="20000"/>
        </a:spcBef>
        <a:buClr>
          <a:schemeClr val="accent2"/>
        </a:buClr>
        <a:buFont typeface="Maax" panose="02000506000000020003" pitchFamily="2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932653"/>
            <a:ext cx="10972800" cy="733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GB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859281"/>
            <a:ext cx="10972800" cy="42668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19840" y="6356351"/>
            <a:ext cx="6197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GB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77DDA6AF-E647-44B1-B565-AF89D2F79D8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87630" y="76304"/>
                </a:moveTo>
                <a:lnTo>
                  <a:pt x="87630" y="5067196"/>
                </a:lnTo>
                <a:lnTo>
                  <a:pt x="9056370" y="5067196"/>
                </a:lnTo>
                <a:lnTo>
                  <a:pt x="9056370" y="76304"/>
                </a:ln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84130" y="-1"/>
            <a:ext cx="623740" cy="932655"/>
          </a:xfrm>
          <a:prstGeom prst="rect">
            <a:avLst/>
          </a:prstGeom>
        </p:spPr>
      </p:pic>
      <p:sp>
        <p:nvSpPr>
          <p:cNvPr id="10" name="Espace réservé du pied de page 3"/>
          <p:cNvSpPr>
            <a:spLocks noGrp="1"/>
          </p:cNvSpPr>
          <p:nvPr>
            <p:ph type="ftr" sz="quarter" idx="3"/>
          </p:nvPr>
        </p:nvSpPr>
        <p:spPr>
          <a:xfrm>
            <a:off x="0" y="6356351"/>
            <a:ext cx="5222240" cy="366183"/>
          </a:xfrm>
          <a:prstGeom prst="rect">
            <a:avLst/>
          </a:prstGeom>
        </p:spPr>
        <p:txBody>
          <a:bodyPr vert="horz" lIns="25200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it-IT" b="1">
                <a:solidFill>
                  <a:schemeClr val="tx1"/>
                </a:solidFill>
                <a:latin typeface="MarketPro-Bold" panose="03010804020101010101" pitchFamily="66" charset="0"/>
                <a:cs typeface="MarketPro-Bold" panose="03010804020101010101" pitchFamily="66" charset="0"/>
              </a:rPr>
              <a:t>CL Occitanie 05 01 2019</a:t>
            </a:r>
            <a:endParaRPr lang="en-GB" b="1" dirty="0">
              <a:solidFill>
                <a:schemeClr val="tx1"/>
              </a:solidFill>
              <a:latin typeface="MarketPro-Bold" panose="03010804020101010101" pitchFamily="66" charset="0"/>
              <a:cs typeface="MarketPro-Bold" panose="0301080402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1453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</p:sldLayoutIdLst>
  <p:hf hdr="0" dt="0"/>
  <p:txStyles>
    <p:titleStyle>
      <a:lvl1pPr algn="ctr" defTabSz="1219170" rtl="0" eaLnBrk="1" latinLnBrk="0" hangingPunct="1"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1219170" rtl="0" eaLnBrk="1" latinLnBrk="0" hangingPunct="1">
        <a:spcBef>
          <a:spcPct val="20000"/>
        </a:spcBef>
        <a:buClr>
          <a:schemeClr val="accent3"/>
        </a:buClr>
        <a:buSzPct val="81000"/>
        <a:buFont typeface="Maax" panose="02000506000000020003" pitchFamily="2" charset="0"/>
        <a:buChar char=" 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78355" indent="-232828" algn="l" defTabSz="1219170" rtl="0" eaLnBrk="1" latinLnBrk="0" hangingPunct="1">
        <a:spcBef>
          <a:spcPct val="20000"/>
        </a:spcBef>
        <a:buClr>
          <a:schemeClr val="accent3"/>
        </a:buClr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833946" indent="-243411" algn="l" defTabSz="1219170" rtl="0" eaLnBrk="1" latinLnBrk="0" hangingPunct="1">
        <a:spcBef>
          <a:spcPct val="20000"/>
        </a:spcBef>
        <a:buClr>
          <a:schemeClr val="accent3"/>
        </a:buClr>
        <a:buFont typeface="Maax" panose="02000506000000020003" pitchFamily="2" charset="0"/>
        <a:buChar char="-"/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198003" indent="-243411" algn="l" defTabSz="1219170" rtl="0" eaLnBrk="1" latinLnBrk="0" hangingPunct="1">
        <a:spcBef>
          <a:spcPct val="20000"/>
        </a:spcBef>
        <a:buClr>
          <a:schemeClr val="accent3"/>
        </a:buClr>
        <a:buFont typeface="Maax" panose="02000506000000020003" pitchFamily="2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3594" indent="-243411" algn="l" defTabSz="1219170" rtl="0" eaLnBrk="1" latinLnBrk="0" hangingPunct="1">
        <a:spcBef>
          <a:spcPct val="20000"/>
        </a:spcBef>
        <a:buClr>
          <a:schemeClr val="accent3"/>
        </a:buClr>
        <a:buFont typeface="Maax" panose="02000506000000020003" pitchFamily="2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41524" y="2733709"/>
            <a:ext cx="5078776" cy="1373070"/>
          </a:xfrm>
        </p:spPr>
        <p:txBody>
          <a:bodyPr/>
          <a:lstStyle/>
          <a:p>
            <a:r>
              <a:rPr lang="fr-FR" dirty="0"/>
              <a:t>Informations </a:t>
            </a:r>
            <a:br>
              <a:rPr lang="fr-FR" dirty="0"/>
            </a:br>
            <a:r>
              <a:rPr lang="fr-FR" dirty="0"/>
              <a:t>du président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3318801" cy="1117687"/>
          </a:xfrm>
        </p:spPr>
        <p:txBody>
          <a:bodyPr/>
          <a:lstStyle/>
          <a:p>
            <a:r>
              <a:rPr lang="fr-FR" dirty="0"/>
              <a:t>Occitanie 05 01 2019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CL Occitanie 05 01 2019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9" descr="C:\Documents and Settings\Christian PALIERNE\Mes documents\photos SPORTS DIVERS\gym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83844" y="660980"/>
            <a:ext cx="3750590" cy="564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28441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808C773-6ED8-41EC-8525-60B442803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Liées à notre actualité : quel avenir ?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3FD3D2C2-856A-452F-9796-B789066884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6534293" cy="3599315"/>
          </a:xfrm>
        </p:spPr>
        <p:txBody>
          <a:bodyPr>
            <a:normAutofit/>
          </a:bodyPr>
          <a:lstStyle/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Le 23 octobre, le gouvernement acte la fin du CNDS, par un amendement; remplacé par une agence nationale du sport; qui devra être créée au plus tard le </a:t>
            </a:r>
            <a:r>
              <a:rPr lang="fr-FR" sz="2000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01/09/2019</a:t>
            </a:r>
          </a:p>
          <a:p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Le produit des 3 taxes lui sera transféré ( paris sportifs, jeux de loterie, droits de retransmission), avec relèvement de la taxe Buffet seulement de 15  millions d’euros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2887C963-506A-49C2-A190-8402278F0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CL Occitanie 05 01 2019</a:t>
            </a:r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6" name="Picture 2" descr="Image associÃ©e">
            <a:extLst>
              <a:ext uri="{FF2B5EF4-FFF2-40B4-BE49-F238E27FC236}">
                <a16:creationId xmlns:a16="http://schemas.microsoft.com/office/drawing/2014/main" xmlns="" id="{A5D335CC-ED90-4E9C-9208-444A753E77F2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062" b="22062"/>
          <a:stretch>
            <a:fillRect/>
          </a:stretch>
        </p:blipFill>
        <p:spPr bwMode="auto">
          <a:xfrm>
            <a:off x="7117340" y="2245251"/>
            <a:ext cx="5074660" cy="3780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20641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Concernant le CNDS national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CL Occitanie 05 01 2019</a:t>
            </a:r>
            <a:endParaRPr lang="en-US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519019" y="111233"/>
            <a:ext cx="4969841" cy="8523700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768955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CNDS territorial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 rot="5400000">
            <a:off x="680322" y="2336872"/>
            <a:ext cx="3790078" cy="3599317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63063" y="5936188"/>
            <a:ext cx="1828800" cy="365125"/>
          </a:xfrm>
        </p:spPr>
        <p:txBody>
          <a:bodyPr/>
          <a:lstStyle/>
          <a:p>
            <a:r>
              <a:rPr lang="it-IT"/>
              <a:t>CL Occitanie 05 01 2019</a:t>
            </a:r>
            <a:endParaRPr lang="en-US" dirty="0"/>
          </a:p>
        </p:txBody>
      </p:sp>
      <p:sp>
        <p:nvSpPr>
          <p:cNvPr id="8" name="Espace réservé du contenu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499194" y="125376"/>
            <a:ext cx="4888811" cy="8576442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098816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t 5"/>
          <p:cNvGraphicFramePr>
            <a:graphicFrameLocks noChangeAspect="1"/>
          </p:cNvGraphicFramePr>
          <p:nvPr>
            <p:extLst/>
          </p:nvPr>
        </p:nvGraphicFramePr>
        <p:xfrm>
          <a:off x="7740487" y="0"/>
          <a:ext cx="4651375" cy="6859588"/>
        </p:xfrm>
        <a:graphic>
          <a:graphicData uri="http://schemas.openxmlformats.org/presentationml/2006/ole">
            <p:oleObj spid="_x0000_s3087" name="Acrobat Document" r:id="rId4" imgW="7552440" imgH="10672200" progId="AcroExch.Document.DC">
              <p:embed/>
            </p:oleObj>
          </a:graphicData>
        </a:graphic>
      </p:graphicFrame>
      <p:sp>
        <p:nvSpPr>
          <p:cNvPr id="2" name="Titre 1">
            <a:extLst>
              <a:ext uri="{FF2B5EF4-FFF2-40B4-BE49-F238E27FC236}">
                <a16:creationId xmlns:a16="http://schemas.microsoft.com/office/drawing/2014/main" xmlns="" id="{DFFCFD6E-EA5D-4B31-B4DB-37A4EEA32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/>
              <a:t>Liées à notre actualité : notre avenir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D51A3FD0-B07D-4249-9C6B-97095F1BC7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2017986"/>
            <a:ext cx="8292662" cy="4840013"/>
          </a:xfrm>
        </p:spPr>
        <p:txBody>
          <a:bodyPr>
            <a:normAutofit fontScale="25000" lnSpcReduction="20000"/>
          </a:bodyPr>
          <a:lstStyle/>
          <a:p>
            <a:endParaRPr lang="fr-FR" sz="72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fr-FR" sz="8000" dirty="0">
                <a:latin typeface="Arial" panose="020B0604020202020204" pitchFamily="34" charset="0"/>
                <a:cs typeface="Arial" panose="020B0604020202020204" pitchFamily="34" charset="0"/>
              </a:rPr>
              <a:t>Rapport « nouvelle gouvernance du sport » Bayeux – Lefèvre </a:t>
            </a:r>
          </a:p>
          <a:p>
            <a:r>
              <a:rPr lang="fr-FR" sz="8000" dirty="0">
                <a:latin typeface="Arial" panose="020B0604020202020204" pitchFamily="34" charset="0"/>
                <a:cs typeface="Arial" panose="020B0604020202020204" pitchFamily="34" charset="0"/>
              </a:rPr>
              <a:t>remis à la ministre le 16/10</a:t>
            </a:r>
          </a:p>
          <a:p>
            <a:r>
              <a:rPr lang="fr-FR" sz="8000" dirty="0">
                <a:latin typeface="Arial" panose="020B0604020202020204" pitchFamily="34" charset="0"/>
                <a:cs typeface="Arial" panose="020B0604020202020204" pitchFamily="34" charset="0"/>
              </a:rPr>
              <a:t>Après un an de travaux, séminaires</a:t>
            </a:r>
          </a:p>
          <a:p>
            <a:endParaRPr lang="fr-FR" sz="8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fr-FR" sz="8000" dirty="0">
                <a:latin typeface="Arial" panose="020B0604020202020204" pitchFamily="34" charset="0"/>
                <a:cs typeface="Arial" panose="020B0604020202020204" pitchFamily="34" charset="0"/>
              </a:rPr>
              <a:t>Objectifs: # le sport a besoin d’une révolution</a:t>
            </a:r>
          </a:p>
          <a:p>
            <a:r>
              <a:rPr lang="fr-FR" sz="80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# doubler le nombre de médailles aux JO et JOP de </a:t>
            </a:r>
            <a:r>
              <a:rPr lang="fr-FR" sz="8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Paris </a:t>
            </a:r>
          </a:p>
          <a:p>
            <a:r>
              <a:rPr lang="fr-FR" sz="8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</a:t>
            </a:r>
            <a:r>
              <a:rPr lang="fr-FR" sz="8000" dirty="0">
                <a:latin typeface="Arial" panose="020B0604020202020204" pitchFamily="34" charset="0"/>
                <a:cs typeface="Arial" panose="020B0604020202020204" pitchFamily="34" charset="0"/>
              </a:rPr>
              <a:t># 3 millions de pratiquants supplémentaires   </a:t>
            </a:r>
            <a:r>
              <a:rPr lang="fr-FR" sz="8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(et non des licenciés)</a:t>
            </a:r>
          </a:p>
          <a:p>
            <a:endParaRPr lang="fr-FR" sz="8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fr-FR" sz="8000" dirty="0">
                <a:latin typeface="Arial" panose="020B0604020202020204" pitchFamily="34" charset="0"/>
                <a:cs typeface="Arial" panose="020B0604020202020204" pitchFamily="34" charset="0"/>
              </a:rPr>
              <a:t>Au niveau national, une agence unique : 4 acteurs pour le comité de  de pilotage, pour</a:t>
            </a:r>
          </a:p>
          <a:p>
            <a:r>
              <a:rPr lang="fr-FR" sz="80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« la haute performance sportive »,</a:t>
            </a:r>
          </a:p>
          <a:p>
            <a:r>
              <a:rPr lang="fr-FR" sz="80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« le développement des pratiques »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4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endParaRPr lang="fr-FR" dirty="0">
              <a:latin typeface="Bodoni MT" panose="02070603080606020203" pitchFamily="18" charset="0"/>
            </a:endParaRPr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62F31E5F-5823-424E-8A07-BD732DAAA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74352" y="5936188"/>
            <a:ext cx="2011680" cy="36512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491480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318531" y="3003331"/>
            <a:ext cx="1873469" cy="1679028"/>
          </a:xfrm>
        </p:spPr>
        <p:txBody>
          <a:bodyPr>
            <a:normAutofit/>
          </a:bodyPr>
          <a:lstStyle/>
          <a:p>
            <a:r>
              <a:rPr lang="fr-FR" sz="3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L’agence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CF novembre 2018 FFTT</a:t>
            </a:r>
            <a:endParaRPr lang="en-US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0685" y="2649199"/>
            <a:ext cx="2541843" cy="3687948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729081" y="-1729082"/>
            <a:ext cx="6858001" cy="1031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246749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FFCFD6E-EA5D-4B31-B4DB-37A4EEA32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 avenir incertain pour les fédérations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D51A3FD0-B07D-4249-9C6B-97095F1BC7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6229" y="2627789"/>
            <a:ext cx="11390051" cy="4625267"/>
          </a:xfrm>
        </p:spPr>
        <p:txBody>
          <a:bodyPr>
            <a:normAutofit fontScale="77500" lnSpcReduction="20000"/>
          </a:bodyPr>
          <a:lstStyle/>
          <a:p>
            <a:pPr marL="285750" indent="-285750">
              <a:buFontTx/>
              <a:buChar char="-"/>
            </a:pPr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fr-FR" sz="2400" dirty="0">
              <a:solidFill>
                <a:schemeClr val="tx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2600" dirty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Tout semble déjà préparé, sans marge de manœuvre : </a:t>
            </a:r>
          </a:p>
          <a:p>
            <a:endParaRPr lang="fr-FR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600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 vers un ministère des sports et non plus un ministère des fédérations »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600" dirty="0">
                <a:latin typeface="Arial" panose="020B0604020202020204" pitchFamily="34" charset="0"/>
                <a:cs typeface="Arial" panose="020B0604020202020204" pitchFamily="34" charset="0"/>
              </a:rPr>
              <a:t>gouvernance des fédérations : limitation des mandats, vote des clubs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600" dirty="0">
                <a:latin typeface="Arial" panose="020B0604020202020204" pitchFamily="34" charset="0"/>
                <a:cs typeface="Arial" panose="020B0604020202020204" pitchFamily="34" charset="0"/>
              </a:rPr>
              <a:t>Financement des acteurs </a:t>
            </a:r>
            <a:r>
              <a:rPr lang="fr-FR" sz="2600" b="1" i="1" u="sng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 fédérés</a:t>
            </a:r>
            <a:r>
              <a:rPr lang="fr-FR" sz="26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fr-FR" sz="2600" dirty="0">
                <a:latin typeface="Arial" panose="020B0604020202020204" pitchFamily="34" charset="0"/>
                <a:cs typeface="Arial" panose="020B0604020202020204" pitchFamily="34" charset="0"/>
              </a:rPr>
              <a:t>par l’agence nationale</a:t>
            </a:r>
            <a:endParaRPr lang="fr-FR" sz="2600" b="1" i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600" dirty="0">
                <a:latin typeface="Arial" panose="020B0604020202020204" pitchFamily="34" charset="0"/>
                <a:cs typeface="Arial" panose="020B0604020202020204" pitchFamily="34" charset="0"/>
              </a:rPr>
              <a:t>3 millions de pratiquants ( et non de licenciés)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600" dirty="0">
                <a:latin typeface="Arial" panose="020B0604020202020204" pitchFamily="34" charset="0"/>
                <a:cs typeface="Arial" panose="020B0604020202020204" pitchFamily="34" charset="0"/>
              </a:rPr>
              <a:t>« le but est d’augmenter le nombre des pratiquants et non celui des adhérents »(Sénat 22 octobre)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600" dirty="0"/>
              <a:t> l’évaluation / notation des fédérations par des agences extérieures ou la mise en place de normes (type AFNOR). </a:t>
            </a:r>
            <a:r>
              <a:rPr lang="fr-FR" sz="26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600" dirty="0">
                <a:latin typeface="Arial" panose="020B0604020202020204" pitchFamily="34" charset="0"/>
                <a:cs typeface="Arial" panose="020B0604020202020204" pitchFamily="34" charset="0"/>
              </a:rPr>
              <a:t>Décrets en cours d’élaboration; le premier sur…</a:t>
            </a:r>
          </a:p>
          <a:p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62F31E5F-5823-424E-8A07-BD732DAAA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CL Occitanie 05 01 2019</a:t>
            </a:r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854857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FFCFD6E-EA5D-4B31-B4DB-37A4EEA32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Liées à notre actualité : notre avenir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D51A3FD0-B07D-4249-9C6B-97095F1BC7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1076" y="1633491"/>
            <a:ext cx="11860924" cy="5594999"/>
          </a:xfrm>
        </p:spPr>
        <p:txBody>
          <a:bodyPr>
            <a:normAutofit fontScale="85000" lnSpcReduction="10000"/>
          </a:bodyPr>
          <a:lstStyle/>
          <a:p>
            <a:endParaRPr lang="fr-FR" sz="72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Au niveau territorial :</a:t>
            </a:r>
          </a:p>
          <a:p>
            <a:pPr marL="342900" indent="-342900" algn="just">
              <a:buFontTx/>
              <a:buChar char="-"/>
            </a:pPr>
            <a:r>
              <a:rPr lang="fr-FR" sz="2000" u="sng" dirty="0">
                <a:latin typeface="Arial" panose="020B0604020202020204" pitchFamily="34" charset="0"/>
                <a:cs typeface="Arial" panose="020B0604020202020204" pitchFamily="34" charset="0"/>
              </a:rPr>
              <a:t>Des conférences régionales du sport</a:t>
            </a:r>
          </a:p>
          <a:p>
            <a:pPr algn="just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Pour définir le projet sportif territorial : haut niveau, sport professionnel, équipements sportifs structurants, égalité d’accès à la pratique; mai quel rôle pour les fédérations ?</a:t>
            </a:r>
          </a:p>
          <a:p>
            <a:pPr marL="285750" indent="-285750" algn="just">
              <a:buFontTx/>
              <a:buChar char="-"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u="sng" dirty="0">
                <a:latin typeface="Arial" panose="020B0604020202020204" pitchFamily="34" charset="0"/>
                <a:cs typeface="Arial" panose="020B0604020202020204" pitchFamily="34" charset="0"/>
              </a:rPr>
              <a:t>Des conférences des financeurs 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2000" dirty="0">
                <a:solidFill>
                  <a:srgbClr val="000000"/>
                </a:solidFill>
                <a:latin typeface="Trebuchet MS" panose="020B0603020202020204" pitchFamily="34" charset="0"/>
              </a:rPr>
              <a:t>pourrait constituer « </a:t>
            </a:r>
            <a:r>
              <a:rPr lang="fr-FR" sz="2000" i="1" dirty="0">
                <a:solidFill>
                  <a:srgbClr val="000000"/>
                </a:solidFill>
                <a:latin typeface="Trebuchet MS" panose="020B0603020202020204" pitchFamily="34" charset="0"/>
              </a:rPr>
              <a:t>un guichet unique</a:t>
            </a:r>
            <a:r>
              <a:rPr lang="fr-FR" sz="2000" dirty="0">
                <a:solidFill>
                  <a:srgbClr val="000000"/>
                </a:solidFill>
                <a:latin typeface="Trebuchet MS" panose="020B0603020202020204" pitchFamily="34" charset="0"/>
              </a:rPr>
              <a:t> » </a:t>
            </a:r>
            <a:r>
              <a:rPr lang="fr-FR" sz="2000" dirty="0">
                <a:latin typeface="Trebuchet MS" panose="020B0603020202020204" pitchFamily="34" charset="0"/>
              </a:rPr>
              <a:t>pour les clubs </a:t>
            </a:r>
            <a:r>
              <a:rPr lang="fr-FR" sz="2000" dirty="0">
                <a:solidFill>
                  <a:srgbClr val="000000"/>
                </a:solidFill>
                <a:latin typeface="Trebuchet MS" panose="020B0603020202020204" pitchFamily="34" charset="0"/>
              </a:rPr>
              <a:t>et les acteurs du sport  (non fédérés) </a:t>
            </a:r>
            <a:r>
              <a:rPr lang="fr-FR" sz="2000" dirty="0">
                <a:latin typeface="Trebuchet MS" panose="020B0603020202020204" pitchFamily="34" charset="0"/>
              </a:rPr>
              <a:t>et limiterait les appels à projets,</a:t>
            </a:r>
            <a:r>
              <a:rPr lang="fr-FR" sz="2000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fr-FR" sz="2000" dirty="0">
                <a:latin typeface="Trebuchet MS" panose="020B0603020202020204" pitchFamily="34" charset="0"/>
              </a:rPr>
              <a:t>à travers 2 voies fléchées : politique fédérale et politique sportive régionale</a:t>
            </a:r>
            <a:endParaRPr lang="fr-FR" sz="2000" dirty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pPr algn="just"/>
            <a:endParaRPr lang="fr-FR" sz="2000" dirty="0">
              <a:latin typeface="Trebuchet MS" panose="020B0603020202020204" pitchFamily="34" charset="0"/>
            </a:endParaRPr>
          </a:p>
          <a:p>
            <a:pPr algn="just"/>
            <a:r>
              <a:rPr lang="fr-FR" sz="2000" dirty="0">
                <a:latin typeface="Trebuchet MS" panose="020B0603020202020204" pitchFamily="34" charset="0"/>
              </a:rPr>
              <a:t>Mais IdF, HdF, non informés !</a:t>
            </a:r>
          </a:p>
          <a:p>
            <a:pPr algn="just"/>
            <a:endParaRPr lang="fr-FR" sz="2000" dirty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pPr algn="just"/>
            <a:r>
              <a:rPr lang="fr-FR" sz="2000" dirty="0">
                <a:latin typeface="Trebuchet MS" panose="020B0603020202020204" pitchFamily="34" charset="0"/>
                <a:cs typeface="Arial" panose="020B0604020202020204" pitchFamily="34" charset="0"/>
              </a:rPr>
              <a:t>« Le projet territorial fédéral ainsi conçu serait présenté à l’agence nationale qui aurait vocation à le financer au titre de la performance sportive et au titre du développement de la pratique sportive dans le cadre de ses priorités ».</a:t>
            </a:r>
          </a:p>
          <a:p>
            <a:pPr algn="just"/>
            <a:endParaRPr lang="fr-FR" sz="2000" dirty="0">
              <a:latin typeface="Trebuchet MS" panose="020B0603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fr-FR" sz="2000" dirty="0">
                <a:solidFill>
                  <a:schemeClr val="accent4">
                    <a:lumMod val="40000"/>
                    <a:lumOff val="60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La présentation du projet de loi « Sports et Société » pourrait avoir lieu au cours du premier trimestre 2019.</a:t>
            </a:r>
          </a:p>
          <a:p>
            <a:endParaRPr lang="fr-FR" sz="2000" dirty="0">
              <a:latin typeface="Trebuchet MS" panose="020B0603020202020204" pitchFamily="34" charset="0"/>
              <a:cs typeface="Arial" panose="020B0604020202020204" pitchFamily="34" charset="0"/>
            </a:endParaRPr>
          </a:p>
          <a:p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fr-FR" dirty="0">
              <a:latin typeface="Bodoni MT" panose="02070603080606020203" pitchFamily="18" charset="0"/>
            </a:endParaRPr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62F31E5F-5823-424E-8A07-BD732DAAA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74352" y="5936188"/>
            <a:ext cx="2011680" cy="365125"/>
          </a:xfrm>
        </p:spPr>
        <p:txBody>
          <a:bodyPr/>
          <a:lstStyle/>
          <a:p>
            <a:r>
              <a:rPr lang="fr-FR" dirty="0"/>
              <a:t>CF novembre 2018 FFTT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951981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FFCFD6E-EA5D-4B31-B4DB-37A4EEA32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 avenir incertain pour les fédérations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D51A3FD0-B07D-4249-9C6B-97095F1BC7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2423604"/>
            <a:ext cx="12192000" cy="4829452"/>
          </a:xfrm>
        </p:spPr>
        <p:txBody>
          <a:bodyPr>
            <a:normAutofit fontScale="92500" lnSpcReduction="20000"/>
          </a:bodyPr>
          <a:lstStyle/>
          <a:p>
            <a:pPr marL="285750" indent="-285750">
              <a:buFontTx/>
              <a:buChar char="-"/>
            </a:pPr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2600" dirty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Tout semble déjà préparé, sans marge de manœuvre </a:t>
            </a:r>
            <a:r>
              <a:rPr lang="fr-FR" sz="2600" dirty="0">
                <a:latin typeface="Arial" panose="020B0604020202020204" pitchFamily="34" charset="0"/>
                <a:cs typeface="Arial" panose="020B0604020202020204" pitchFamily="34" charset="0"/>
              </a:rPr>
              <a:t>: </a:t>
            </a:r>
          </a:p>
          <a:p>
            <a:endParaRPr lang="fr-FR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fr-FR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200" dirty="0">
                <a:latin typeface="Arial" panose="020B0604020202020204" pitchFamily="34" charset="0"/>
                <a:cs typeface="Arial" panose="020B0604020202020204" pitchFamily="34" charset="0"/>
              </a:rPr>
              <a:t>Fusion de l’IG du MS (22 inspecteurs généraux) avec l’IG de l’éducation nationale (150)</a:t>
            </a:r>
            <a:r>
              <a:rPr lang="fr-FR" sz="2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fr-FR" sz="2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CTS invités à aller vers la retraite, le privé, ou les régions. Seuls DTN et DTNa au sein d’une fédération pour des raisons d’éthique et de bonne application de la politique d’Etat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fr-FR" sz="2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CTS interfédéraux dans les régions, ou préfectures ou CREPS ?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fr-FR" sz="2200" dirty="0">
                <a:latin typeface="Arial" panose="020B0604020202020204" pitchFamily="34" charset="0"/>
                <a:cs typeface="Arial" panose="020B0604020202020204" pitchFamily="34" charset="0"/>
              </a:rPr>
              <a:t>Situation de détachement d’experts avec financement par l’Agence, niveau national ?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sz="2200" dirty="0">
                <a:latin typeface="Arial" panose="020B0604020202020204" pitchFamily="34" charset="0"/>
                <a:cs typeface="Arial" panose="020B0604020202020204" pitchFamily="34" charset="0"/>
              </a:rPr>
              <a:t>Disparition des DD JSCS et autres DDI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600" dirty="0">
                <a:latin typeface="Arial" panose="020B0604020202020204" pitchFamily="34" charset="0"/>
                <a:cs typeface="Arial" panose="020B0604020202020204" pitchFamily="34" charset="0"/>
              </a:rPr>
              <a:t>- Vers un ministère sans corps d’inspection, sans cadres et sans services déconcentrés?</a:t>
            </a:r>
          </a:p>
          <a:p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62F31E5F-5823-424E-8A07-BD732DAAA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CL Occitanie 05 01 2019</a:t>
            </a:r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970980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FFCFD6E-EA5D-4B31-B4DB-37A4EEA32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 avenir incertain pour les fédérations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D51A3FD0-B07D-4249-9C6B-97095F1BC7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6229" y="2299317"/>
            <a:ext cx="11638625" cy="5042516"/>
          </a:xfrm>
        </p:spPr>
        <p:txBody>
          <a:bodyPr>
            <a:normAutofit fontScale="92500" lnSpcReduction="20000"/>
          </a:bodyPr>
          <a:lstStyle/>
          <a:p>
            <a:pPr marL="285750" indent="-285750">
              <a:buFontTx/>
              <a:buChar char="-"/>
            </a:pPr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2600" dirty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Tout semble déjà préparé, sans marge de manœuvre, avec CAP 22 </a:t>
            </a:r>
            <a:r>
              <a:rPr lang="fr-FR" sz="2600" dirty="0">
                <a:latin typeface="Arial" panose="020B0604020202020204" pitchFamily="34" charset="0"/>
                <a:cs typeface="Arial" panose="020B0604020202020204" pitchFamily="34" charset="0"/>
              </a:rPr>
              <a:t>: 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fr-FR" sz="2600" dirty="0">
                <a:latin typeface="Arial" panose="020B0604020202020204" pitchFamily="34" charset="0"/>
                <a:cs typeface="Arial" panose="020B0604020202020204" pitchFamily="34" charset="0"/>
              </a:rPr>
              <a:t>Perte de contrôle du président du CNOSF, échec pétition,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fr-FR" sz="2600" dirty="0">
                <a:latin typeface="Arial" panose="020B0604020202020204" pitchFamily="34" charset="0"/>
                <a:cs typeface="Arial" panose="020B0604020202020204" pitchFamily="34" charset="0"/>
              </a:rPr>
              <a:t>Pilotage par ex DS actuelle Dircab, P.Bayeux vers privatisation:</a:t>
            </a:r>
          </a:p>
          <a:p>
            <a:pPr marL="457200" indent="-457200">
              <a:buFontTx/>
              <a:buChar char="-"/>
            </a:pPr>
            <a:r>
              <a:rPr lang="fr-FR" sz="2600" dirty="0">
                <a:latin typeface="Arial" panose="020B0604020202020204" pitchFamily="34" charset="0"/>
                <a:cs typeface="Arial" panose="020B0604020202020204" pitchFamily="34" charset="0"/>
              </a:rPr>
              <a:t>Pratiquants , pourquoi une licence ?</a:t>
            </a:r>
          </a:p>
          <a:p>
            <a:pPr marL="457200" indent="-457200">
              <a:buFontTx/>
              <a:buChar char="-"/>
            </a:pPr>
            <a:r>
              <a:rPr lang="fr-FR" sz="2600" dirty="0">
                <a:latin typeface="Arial" panose="020B0604020202020204" pitchFamily="34" charset="0"/>
                <a:cs typeface="Arial" panose="020B0604020202020204" pitchFamily="34" charset="0"/>
              </a:rPr>
              <a:t>Fédérations discréditées par : vécu de la ministre, X de mandats,</a:t>
            </a:r>
          </a:p>
          <a:p>
            <a:pPr marL="457200" indent="-457200">
              <a:buFontTx/>
              <a:buChar char="-"/>
            </a:pPr>
            <a:r>
              <a:rPr lang="fr-FR" sz="2600" dirty="0">
                <a:latin typeface="Arial" panose="020B0604020202020204" pitchFamily="34" charset="0"/>
                <a:cs typeface="Arial" panose="020B0604020202020204" pitchFamily="34" charset="0"/>
              </a:rPr>
              <a:t>Disparition des CTS, détachement; cadres privés…historique compliqué</a:t>
            </a:r>
          </a:p>
          <a:p>
            <a:endParaRPr lang="fr-FR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fr-FR" sz="2600" dirty="0">
                <a:latin typeface="Arial" panose="020B0604020202020204" pitchFamily="34" charset="0"/>
                <a:cs typeface="Arial" panose="020B0604020202020204" pitchFamily="34" charset="0"/>
              </a:rPr>
              <a:t>Agence pour pilotage HN: 30% Etat qui en vaut 60% = quelle autonomie ?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fr-FR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600" dirty="0">
                <a:latin typeface="Arial" panose="020B0604020202020204" pitchFamily="34" charset="0"/>
                <a:cs typeface="Arial" panose="020B0604020202020204" pitchFamily="34" charset="0"/>
              </a:rPr>
              <a:t>=&gt; Mécontentement de fédés Olympiques</a:t>
            </a:r>
          </a:p>
          <a:p>
            <a:pPr lvl="0" algn="just"/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62F31E5F-5823-424E-8A07-BD732DAAA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904303" y="5936188"/>
            <a:ext cx="2334827" cy="365125"/>
          </a:xfrm>
        </p:spPr>
        <p:txBody>
          <a:bodyPr/>
          <a:lstStyle/>
          <a:p>
            <a:r>
              <a:rPr lang="it-IT"/>
              <a:t>CL Occitanie 05 01 2019</a:t>
            </a:r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745895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9798C5C-3386-456A-A30A-081A73867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6580189" cy="935372"/>
          </a:xfrm>
        </p:spPr>
        <p:txBody>
          <a:bodyPr/>
          <a:lstStyle/>
          <a:p>
            <a:r>
              <a:rPr lang="fr-FR" dirty="0"/>
              <a:t>Actualités ?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66D07393-8625-42FD-B85B-6DE12D2506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206" t="-2857" r="38581" b="16368"/>
          <a:stretch/>
        </p:blipFill>
        <p:spPr>
          <a:xfrm>
            <a:off x="5678424" y="0"/>
            <a:ext cx="6346665" cy="6815211"/>
          </a:xfrm>
          <a:prstGeom prst="rect">
            <a:avLst/>
          </a:prstGeom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901D6E3D-DB98-4FD7-AC33-979FBBDE32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7839" y="2379996"/>
            <a:ext cx="5400305" cy="3488992"/>
          </a:xfrm>
        </p:spPr>
        <p:txBody>
          <a:bodyPr>
            <a:normAutofit/>
          </a:bodyPr>
          <a:lstStyle/>
          <a:p>
            <a:pPr marL="342900" indent="-342900">
              <a:buFontTx/>
              <a:buChar char="-"/>
            </a:pPr>
            <a:r>
              <a:rPr lang="fr-FR" sz="2400" dirty="0"/>
              <a:t>Depuis le 12 décembre disparition serait confirmée des DD et DR du Ministère des sports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B46FC9BB-162D-454A-94C0-A80F3C3AA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CL Occitanie 05 01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181133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Nouvelle gouvernance : inquiétudes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11480" y="2336873"/>
            <a:ext cx="5376672" cy="3387271"/>
          </a:xfrm>
        </p:spPr>
        <p:txBody>
          <a:bodyPr>
            <a:normAutofit/>
          </a:bodyPr>
          <a:lstStyle/>
          <a:p>
            <a:r>
              <a:rPr lang="fr-FR" sz="2400" dirty="0"/>
              <a:t>Saut dans l’inconnu</a:t>
            </a:r>
          </a:p>
          <a:p>
            <a:r>
              <a:rPr lang="fr-FR" sz="2400" dirty="0"/>
              <a:t>Partage des informations depuis 1 an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CL Occitanie 05 01 2019</a:t>
            </a:r>
            <a:endParaRPr lang="en-US" dirty="0"/>
          </a:p>
        </p:txBody>
      </p:sp>
      <p:pic>
        <p:nvPicPr>
          <p:cNvPr id="6" name="Picture 2" descr="RÃ©sultat de recherche d'images pour &quot;photos sport extreme&quot;">
            <a:extLst>
              <a:ext uri="{FF2B5EF4-FFF2-40B4-BE49-F238E27FC236}">
                <a16:creationId xmlns:a16="http://schemas.microsoft.com/office/drawing/2014/main" xmlns="" id="{E38A83A7-1FF4-4BC0-85B5-FAD606A748A4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068" r="7068"/>
          <a:stretch>
            <a:fillRect/>
          </a:stretch>
        </p:blipFill>
        <p:spPr bwMode="auto">
          <a:xfrm>
            <a:off x="6523397" y="2336876"/>
            <a:ext cx="5425849" cy="359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4964725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6416505-F520-46AD-9546-F33DC01A2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229" y="310896"/>
            <a:ext cx="11442582" cy="4059935"/>
          </a:xfrm>
        </p:spPr>
        <p:txBody>
          <a:bodyPr>
            <a:normAutofit fontScale="90000"/>
          </a:bodyPr>
          <a:lstStyle/>
          <a:p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 total </a:t>
            </a:r>
            <a:r>
              <a:rPr lang="fr-FR" dirty="0"/>
              <a:t>: en plein flou, et révolution</a:t>
            </a:r>
            <a:br>
              <a:rPr lang="fr-FR" dirty="0"/>
            </a:br>
            <a:r>
              <a:rPr lang="fr-FR" dirty="0"/>
              <a:t>par conséquent :</a:t>
            </a:r>
            <a:br>
              <a:rPr lang="fr-FR" dirty="0"/>
            </a:br>
            <a:r>
              <a:rPr lang="fr-FR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 est nécessaire de resserrer nos liens trop autonomistes et trop coûteux</a:t>
            </a:r>
            <a:r>
              <a:rPr lang="fr-FR" dirty="0"/>
              <a:t/>
            </a:r>
            <a:br>
              <a:rPr lang="fr-FR" dirty="0"/>
            </a:br>
            <a:r>
              <a:rPr lang="fr-FR" dirty="0"/>
              <a:t>- part territoriale fusionnée (Rég + </a:t>
            </a:r>
            <a:r>
              <a:rPr lang="fr-FR" dirty="0" err="1"/>
              <a:t>Dép</a:t>
            </a:r>
            <a:r>
              <a:rPr lang="fr-FR" dirty="0"/>
              <a:t>), voire unique de la licence</a:t>
            </a:r>
            <a:br>
              <a:rPr lang="fr-FR" dirty="0"/>
            </a:br>
            <a:r>
              <a:rPr lang="fr-FR" dirty="0"/>
              <a:t>- région accompagne ses départements dans ses actions propres</a:t>
            </a:r>
            <a:br>
              <a:rPr lang="fr-FR" dirty="0"/>
            </a:br>
            <a:r>
              <a:rPr lang="fr-FR" dirty="0"/>
              <a:t>- national accompagne ses régions dans leurs actions propres</a:t>
            </a:r>
            <a:br>
              <a:rPr lang="fr-FR" dirty="0"/>
            </a:br>
            <a:r>
              <a:rPr lang="fr-FR" dirty="0"/>
              <a:t>- mettre de la cohérence entre les différents acteurs publics du sport sur les territoires, mais aussi entre nous</a:t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C043A918-12A7-4C32-9180-D58005B5FA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724" y="4711615"/>
            <a:ext cx="10235458" cy="1090789"/>
          </a:xfrm>
        </p:spPr>
        <p:txBody>
          <a:bodyPr>
            <a:normAutofit/>
          </a:bodyPr>
          <a:lstStyle/>
          <a:p>
            <a:r>
              <a:rPr lang="fr-FR" sz="3200" dirty="0">
                <a:solidFill>
                  <a:srgbClr val="FFC000"/>
                </a:solidFill>
              </a:rPr>
              <a:t>= Intérêt supérieur du Tennis de Table pour l’avenir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6AB19B65-0340-480C-A837-4AE3782C1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CL Occitanie 05 01 2019</a:t>
            </a: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044598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EA99CAD9-0E08-452E-A42C-CECAC14CA49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fr-FR" sz="2800" dirty="0"/>
              <a:t>ÊTRE SOLIDAIRE, ÊTRE ENSEMBLE, ÊTRE UNE FEDERATION 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5163DFF2-4722-420D-BC0D-5386E3BB4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CL Occitanie 05 01 2019</a:t>
            </a:r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9C3D6104-A7B7-4210-BA22-DA9B0488B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6" name="Picture 5" descr="d1">
            <a:extLst>
              <a:ext uri="{FF2B5EF4-FFF2-40B4-BE49-F238E27FC236}">
                <a16:creationId xmlns:a16="http://schemas.microsoft.com/office/drawing/2014/main" xmlns="" id="{E677A211-7A39-4C6D-AF26-C3BF7900B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258400" y="556687"/>
            <a:ext cx="4457700" cy="374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34042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5565422" cy="6746240"/>
          </a:xfrm>
        </p:spPr>
        <p:txBody>
          <a:bodyPr/>
          <a:lstStyle/>
          <a:p>
            <a:r>
              <a:rPr lang="fr-FR" i="1" u="sng" dirty="0">
                <a:latin typeface="Calibri" panose="020F0502020204030204" pitchFamily="34" charset="0"/>
              </a:rPr>
              <a:t>Je vous remercie pour votre attention</a:t>
            </a:r>
            <a:r>
              <a:rPr lang="fr-FR" i="1" dirty="0">
                <a:latin typeface="Calibri" panose="020F0502020204030204" pitchFamily="34" charset="0"/>
              </a:rPr>
              <a:t> </a:t>
            </a:r>
            <a:r>
              <a:rPr lang="fr-FR" i="1" u="sng" dirty="0"/>
              <a:t/>
            </a:r>
            <a:br>
              <a:rPr lang="fr-FR" i="1" u="sng" dirty="0"/>
            </a:br>
            <a:endParaRPr lang="en-GB" dirty="0">
              <a:latin typeface="MarketPro-Bold" panose="03010804020101010101" pitchFamily="66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6848" y="270934"/>
            <a:ext cx="6922025" cy="6242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88040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it-IT" b="1">
                <a:solidFill>
                  <a:schemeClr val="tx1"/>
                </a:solidFill>
                <a:latin typeface="MarketPro-Bold" panose="03010804020101010101" pitchFamily="66" charset="0"/>
                <a:cs typeface="MarketPro-Bold" panose="03010804020101010101" pitchFamily="66" charset="0"/>
              </a:rPr>
              <a:t>CL Occitanie 05 01 2019</a:t>
            </a:r>
            <a:endParaRPr lang="en-GB" b="1" dirty="0">
              <a:solidFill>
                <a:schemeClr val="tx1"/>
              </a:solidFill>
              <a:latin typeface="MarketPro-Bold" panose="03010804020101010101" pitchFamily="66" charset="0"/>
              <a:cs typeface="MarketPro-Bold" panose="03010804020101010101" pitchFamily="66" charset="0"/>
            </a:endParaRPr>
          </a:p>
        </p:txBody>
      </p:sp>
      <p:pic>
        <p:nvPicPr>
          <p:cNvPr id="3074" name="Picture 2" descr="Résultat de recherche d'images pour &quot;logo candidature paris jeux olympiques 2024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76475" y="0"/>
            <a:ext cx="763905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DDA6AF-E647-44B1-B565-AF89D2F79D83}" type="slidenum">
              <a:rPr lang="fr-FR" smtClean="0"/>
              <a:pPr/>
              <a:t>23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32059540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Liées à notre actualité : la gouvernance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CL Occitanie 05 01 2019</a:t>
            </a:r>
            <a:endParaRPr lang="en-US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24" y="2048256"/>
            <a:ext cx="9253728" cy="3887932"/>
          </a:xfrm>
          <a:prstGeom prst="rect">
            <a:avLst/>
          </a:prstGeo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664311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D51A3FD0-B07D-4249-9C6B-97095F1BC7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8045" y="2011681"/>
            <a:ext cx="11921066" cy="5540586"/>
          </a:xfrm>
        </p:spPr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Séminaire 1 : 6 sous thèmes : principe de délégation, gouvernance, marchandisation, numérique et sport, sport professionnel,  handicap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Séminaire 2 : cohérence territoires, HN et territoires, CREPS, équipements, sport français en Europe, clubs pro et collectivités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-      4 scenarii de gouvernance: continuité, rupture, complémentarité Etat/ mouvement sportif/ collectivités, </a:t>
            </a:r>
            <a:r>
              <a:rPr lang="fr-FR" sz="20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gouvernance partagée</a:t>
            </a:r>
          </a:p>
          <a:p>
            <a:endParaRPr lang="fr-FR" sz="20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4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62F31E5F-5823-424E-8A07-BD732DAAA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CL Occitanie 05 01 2019</a:t>
            </a:r>
            <a:endParaRPr lang="en-US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Liées à notre actualité : la gouvernance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447760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xmlns="" id="{33B9F8BE-B1A0-45F8-ACC9-1FFD8EFE0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CL Occitanie 05 01 2019</a:t>
            </a:r>
            <a:endParaRPr lang="en-US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A2694FFE-2DCF-40ED-9B43-EBE22136BA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688" y="0"/>
            <a:ext cx="10402207" cy="681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842093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63805" y="1978572"/>
            <a:ext cx="3428195" cy="487942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xmlns="" id="{6808C773-6ED8-41EC-8525-60B442803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Liées à notre actualité : quel avenir ? CAP 22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3FD3D2C2-856A-452F-9796-B789066884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04952" y="2336873"/>
            <a:ext cx="11306727" cy="2361251"/>
          </a:xfrm>
        </p:spPr>
        <p:txBody>
          <a:bodyPr>
            <a:normAutofit/>
          </a:bodyPr>
          <a:lstStyle/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fr-FR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Rapport CAP 22 (Comité Action Publique) </a:t>
            </a: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du 18 juillet </a:t>
            </a:r>
            <a:r>
              <a:rPr lang="fr-FR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0"/>
            <a:r>
              <a:rPr lang="fr-FR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</a:t>
            </a:r>
            <a:r>
              <a:rPr lang="fr-FR" sz="2800" dirty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 se réinventer pour mieux servir »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2887C963-506A-49C2-A190-8402278F0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CL Occitanie 05 01 2019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195321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Rapport CAP 22 du 18/07/18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15"/>
          </p:nvPr>
        </p:nvSpPr>
        <p:spPr>
          <a:xfrm>
            <a:off x="6480699" y="2114947"/>
            <a:ext cx="5647293" cy="4462271"/>
          </a:xfrm>
        </p:spPr>
        <p:txBody>
          <a:bodyPr/>
          <a:lstStyle/>
          <a:p>
            <a:r>
              <a:rPr lang="fr-FR" sz="1800" u="sng" dirty="0"/>
              <a:t>PARTIE 4 I EVITER LES DEPENSES PUBLIQUES INUTILES</a:t>
            </a:r>
          </a:p>
          <a:p>
            <a:endParaRPr lang="fr-FR" dirty="0"/>
          </a:p>
          <a:p>
            <a:r>
              <a:rPr lang="fr-FR" sz="1800" dirty="0"/>
              <a:t>22 propositions au total, dont</a:t>
            </a:r>
          </a:p>
          <a:p>
            <a:pPr marL="285750" indent="-285750">
              <a:buFontTx/>
              <a:buChar char="-"/>
            </a:pPr>
            <a:r>
              <a:rPr lang="fr-FR" sz="1800" dirty="0"/>
              <a:t>Suppression du ministère des sports, </a:t>
            </a:r>
            <a:r>
              <a:rPr lang="fr-FR" sz="18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en raison de la création d’une Agence Nationale du sport !!!!</a:t>
            </a:r>
          </a:p>
          <a:p>
            <a:r>
              <a:rPr lang="fr-FR" sz="1800" dirty="0"/>
              <a:t>-    Extinction du corps des professeurs de sport </a:t>
            </a:r>
          </a:p>
          <a:p>
            <a:r>
              <a:rPr lang="fr-FR" sz="1800" i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 éléments convergents nombreux : propos ministre</a:t>
            </a:r>
          </a:p>
          <a:p>
            <a:r>
              <a:rPr lang="fr-FR" sz="1800" i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                                                     concours, liste complémentaire</a:t>
            </a:r>
          </a:p>
          <a:p>
            <a:r>
              <a:rPr lang="fr-FR" sz="1800" i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                                                     fuite du MS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half" idx="16"/>
          </p:nvPr>
        </p:nvSpPr>
        <p:spPr>
          <a:xfrm>
            <a:off x="64008" y="1834166"/>
            <a:ext cx="6327648" cy="5023834"/>
          </a:xfrm>
        </p:spPr>
        <p:txBody>
          <a:bodyPr>
            <a:normAutofit fontScale="92500" lnSpcReduction="10000"/>
          </a:bodyPr>
          <a:lstStyle/>
          <a:p>
            <a:r>
              <a:rPr lang="fr-FR" sz="1700" u="sng" dirty="0">
                <a:latin typeface="Arial" panose="020B0604020202020204" pitchFamily="34" charset="0"/>
                <a:cs typeface="Arial" panose="020B0604020202020204" pitchFamily="34" charset="0"/>
              </a:rPr>
              <a:t>PARTIE 1 | NOS  CONVICTIONS</a:t>
            </a:r>
            <a:r>
              <a:rPr lang="fr-FR" sz="17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fr-FR" sz="17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 | Améliorer le service public tout en faisant des économies substantielles est possible </a:t>
            </a: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1.1 | Notre service public est un levier de cohésion sociale et d’attractivité.</a:t>
            </a: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1.2 | Le monde change, le service public doit s’y adapter</a:t>
            </a: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             1.2.1 | Notre pays connaît des mutations profondes </a:t>
            </a: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             1.2.2 | Du fait de ces changements, les Français attendent un service public renouvelé</a:t>
            </a: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1.3 | Les agents publics attendent cette transformation </a:t>
            </a: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1.4 | La dépense publique n’est pas soutenable</a:t>
            </a:r>
          </a:p>
          <a:p>
            <a:r>
              <a:rPr lang="fr-FR" sz="17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 | Une transformation radicale est la seule manière d’y parvenir</a:t>
            </a:r>
          </a:p>
          <a:p>
            <a:endParaRPr lang="fr-FR" dirty="0">
              <a:solidFill>
                <a:srgbClr val="002060"/>
              </a:solidFill>
            </a:endParaRPr>
          </a:p>
          <a:p>
            <a:r>
              <a:rPr lang="fr-FR" sz="1700" u="sng" dirty="0">
                <a:latin typeface="Arial" panose="020B0604020202020204" pitchFamily="34" charset="0"/>
                <a:cs typeface="Arial" panose="020B0604020202020204" pitchFamily="34" charset="0"/>
              </a:rPr>
              <a:t>PARTIE 2 et 3| CHANGER DE MODÈLE.</a:t>
            </a: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PROPOSITION 1 |Refonder l’administration autour de la confiance et de la responsabilisation</a:t>
            </a: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PROPOSITION 2 |Bâtir un nouveau contrat social entre l’administration et ses collaborateurs</a:t>
            </a: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PROPOSITION 3 |Investir dans le numérique pour offrir un service public augmenté,plus efficient et qui réinvente ses relations avec les usagers</a:t>
            </a:r>
          </a:p>
          <a:p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B7BFEED9-9A13-491A-8D7E-F54CF81E0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57243" y="5936188"/>
            <a:ext cx="2459114" cy="365125"/>
          </a:xfrm>
        </p:spPr>
        <p:txBody>
          <a:bodyPr/>
          <a:lstStyle/>
          <a:p>
            <a:r>
              <a:rPr lang="it-IT"/>
              <a:t>CL Occitanie 05 01 2019</a:t>
            </a: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177879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900684"/>
            <a:ext cx="7943088" cy="5957316"/>
          </a:xfrm>
          <a:prstGeom prst="rect">
            <a:avLst/>
          </a:prstGeom>
        </p:spPr>
      </p:pic>
      <p:sp>
        <p:nvSpPr>
          <p:cNvPr id="14" name="Titre 13"/>
          <p:cNvSpPr>
            <a:spLocks noGrp="1"/>
          </p:cNvSpPr>
          <p:nvPr>
            <p:ph type="title"/>
          </p:nvPr>
        </p:nvSpPr>
        <p:spPr>
          <a:xfrm>
            <a:off x="577516" y="609597"/>
            <a:ext cx="11510210" cy="3046422"/>
          </a:xfrm>
        </p:spPr>
        <p:txBody>
          <a:bodyPr>
            <a:normAutofit/>
          </a:bodyPr>
          <a:lstStyle/>
          <a:p>
            <a:r>
              <a:rPr lang="fr-FR" u="sng" dirty="0">
                <a:solidFill>
                  <a:schemeClr val="bg1"/>
                </a:solidFill>
              </a:rPr>
              <a:t>Fiches de mission MS du PLF 2019 (27 sept 2018)</a:t>
            </a:r>
            <a:r>
              <a:rPr lang="fr-FR" dirty="0">
                <a:solidFill>
                  <a:schemeClr val="bg1"/>
                </a:solidFill>
              </a:rPr>
              <a:t>:</a:t>
            </a:r>
            <a:br>
              <a:rPr lang="fr-FR" dirty="0">
                <a:solidFill>
                  <a:schemeClr val="bg1"/>
                </a:solidFill>
              </a:rPr>
            </a:br>
            <a:r>
              <a:rPr lang="fr-FR" dirty="0">
                <a:solidFill>
                  <a:schemeClr val="bg1"/>
                </a:solidFill>
              </a:rPr>
              <a:t/>
            </a:r>
            <a:br>
              <a:rPr lang="fr-FR" dirty="0">
                <a:solidFill>
                  <a:schemeClr val="bg1"/>
                </a:solidFill>
              </a:rPr>
            </a:br>
            <a:r>
              <a:rPr lang="fr-FR" dirty="0">
                <a:solidFill>
                  <a:schemeClr val="bg1"/>
                </a:solidFill>
              </a:rPr>
              <a:t>- développer le service civique et l’action associative</a:t>
            </a:r>
            <a:br>
              <a:rPr lang="fr-FR" dirty="0">
                <a:solidFill>
                  <a:schemeClr val="bg1"/>
                </a:solidFill>
              </a:rPr>
            </a:br>
            <a:r>
              <a:rPr lang="fr-FR" dirty="0">
                <a:solidFill>
                  <a:schemeClr val="bg1"/>
                </a:solidFill>
              </a:rPr>
              <a:t>- permettre la création de l’agence du sport</a:t>
            </a:r>
            <a:br>
              <a:rPr lang="fr-FR" dirty="0">
                <a:solidFill>
                  <a:schemeClr val="bg1"/>
                </a:solidFill>
              </a:rPr>
            </a:br>
            <a:r>
              <a:rPr lang="fr-FR" dirty="0">
                <a:solidFill>
                  <a:schemeClr val="bg1"/>
                </a:solidFill>
              </a:rPr>
              <a:t>- poursuivre la préparation des JO et JP 2024</a:t>
            </a:r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CL Occitanie 05 01 2019</a:t>
            </a:r>
            <a:endParaRPr lang="en-US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5785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90944" y="2907792"/>
            <a:ext cx="5401056" cy="351129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xmlns="" id="{DFFCFD6E-EA5D-4B31-B4DB-37A4EEA32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Liées à notre actualité : notre avenir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62F31E5F-5823-424E-8A07-BD732DAAA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74352" y="6329854"/>
            <a:ext cx="2011680" cy="378373"/>
          </a:xfrm>
        </p:spPr>
        <p:txBody>
          <a:bodyPr/>
          <a:lstStyle/>
          <a:p>
            <a:r>
              <a:rPr lang="it-IT"/>
              <a:t>CL Occitanie 05 01 2019</a:t>
            </a:r>
            <a:endParaRPr lang="en-US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4A1698F1-732F-4285-B7D4-4E0754B312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5483" y="1971929"/>
            <a:ext cx="3981033" cy="291414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8BB3941-1533-4B0B-99D1-C13E871B8E89}"/>
              </a:ext>
            </a:extLst>
          </p:cNvPr>
          <p:cNvSpPr/>
          <p:nvPr/>
        </p:nvSpPr>
        <p:spPr>
          <a:xfrm>
            <a:off x="459508" y="2023748"/>
            <a:ext cx="633143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/>
              <a:t>Financement problématique : </a:t>
            </a:r>
          </a:p>
          <a:p>
            <a:endParaRPr lang="fr-FR" sz="2000" dirty="0"/>
          </a:p>
          <a:p>
            <a:r>
              <a:rPr lang="fr-FR" sz="2000" dirty="0"/>
              <a:t>Budget des sports hors Solideo : 466 M€ contre 515 M€ en 2017 et 481 M€ en 2018</a:t>
            </a:r>
          </a:p>
          <a:p>
            <a:endParaRPr lang="fr-FR" sz="2000" dirty="0"/>
          </a:p>
          <a:p>
            <a:r>
              <a:rPr lang="fr-FR" sz="2000" dirty="0"/>
              <a:t>Part consacrée à la future agence : 262 + 15 = 277 M€ contre 310 M€ en 2017 pour le même périmètre, </a:t>
            </a:r>
          </a:p>
          <a:p>
            <a:r>
              <a:rPr lang="fr-FR" sz="2000" dirty="0"/>
              <a:t>à comparer à ce que le CNOSF demandait (400 M€)</a:t>
            </a:r>
          </a:p>
          <a:p>
            <a:endParaRPr lang="fr-FR" sz="2000" dirty="0"/>
          </a:p>
          <a:p>
            <a:r>
              <a:rPr lang="fr-FR" sz="2000" dirty="0"/>
              <a:t>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388499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erlin" id="{7B5DBA9E-B069-418E-9360-A61BDD0615A4}" vid="{C0CBE056-4EF4-4D92-969E-947779DA7AAA}"/>
    </a:ext>
  </a:extLst>
</a:theme>
</file>

<file path=ppt/theme/theme2.xml><?xml version="1.0" encoding="utf-8"?>
<a:theme xmlns:a="http://schemas.openxmlformats.org/drawingml/2006/main" name="1_JO Paris 2024 / Chapitre 1">
  <a:themeElements>
    <a:clrScheme name="Paris 202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E10000"/>
      </a:accent1>
      <a:accent2>
        <a:srgbClr val="E60078"/>
      </a:accent2>
      <a:accent3>
        <a:srgbClr val="FFC800"/>
      </a:accent3>
      <a:accent4>
        <a:srgbClr val="28328C"/>
      </a:accent4>
      <a:accent5>
        <a:srgbClr val="00A0FF"/>
      </a:accent5>
      <a:accent6>
        <a:srgbClr val="78B428"/>
      </a:accent6>
      <a:hlink>
        <a:srgbClr val="0000FF"/>
      </a:hlink>
      <a:folHlink>
        <a:srgbClr val="800080"/>
      </a:folHlink>
    </a:clrScheme>
    <a:fontScheme name="Personnalisé 39">
      <a:majorFont>
        <a:latin typeface="Maax"/>
        <a:ea typeface=""/>
        <a:cs typeface=""/>
      </a:majorFont>
      <a:minorFont>
        <a:latin typeface="Maax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2_JO Paris 2024 / Chapitre 1">
  <a:themeElements>
    <a:clrScheme name="Paris 202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E10000"/>
      </a:accent1>
      <a:accent2>
        <a:srgbClr val="E60078"/>
      </a:accent2>
      <a:accent3>
        <a:srgbClr val="FFC800"/>
      </a:accent3>
      <a:accent4>
        <a:srgbClr val="28328C"/>
      </a:accent4>
      <a:accent5>
        <a:srgbClr val="00A0FF"/>
      </a:accent5>
      <a:accent6>
        <a:srgbClr val="78B428"/>
      </a:accent6>
      <a:hlink>
        <a:srgbClr val="0000FF"/>
      </a:hlink>
      <a:folHlink>
        <a:srgbClr val="800080"/>
      </a:folHlink>
    </a:clrScheme>
    <a:fontScheme name="Personnalisé 39">
      <a:majorFont>
        <a:latin typeface="Maax"/>
        <a:ea typeface=""/>
        <a:cs typeface=""/>
      </a:majorFont>
      <a:minorFont>
        <a:latin typeface="Maax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JO Paris 2024 / Chapitre 1">
  <a:themeElements>
    <a:clrScheme name="Paris 202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E10000"/>
      </a:accent1>
      <a:accent2>
        <a:srgbClr val="E60078"/>
      </a:accent2>
      <a:accent3>
        <a:srgbClr val="FFC800"/>
      </a:accent3>
      <a:accent4>
        <a:srgbClr val="28328C"/>
      </a:accent4>
      <a:accent5>
        <a:srgbClr val="00A0FF"/>
      </a:accent5>
      <a:accent6>
        <a:srgbClr val="78B428"/>
      </a:accent6>
      <a:hlink>
        <a:srgbClr val="0000FF"/>
      </a:hlink>
      <a:folHlink>
        <a:srgbClr val="800080"/>
      </a:folHlink>
    </a:clrScheme>
    <a:fontScheme name="Personnalisé 39">
      <a:majorFont>
        <a:latin typeface="Maax"/>
        <a:ea typeface=""/>
        <a:cs typeface=""/>
      </a:majorFont>
      <a:minorFont>
        <a:latin typeface="Maax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>
          <a:gsLst>
            <a:gs pos="0">
              <a:schemeClr val="accent3">
                <a:alpha val="57000"/>
              </a:schemeClr>
            </a:gs>
            <a:gs pos="75000">
              <a:schemeClr val="accent2"/>
            </a:gs>
            <a:gs pos="100000">
              <a:schemeClr val="accent1">
                <a:alpha val="83000"/>
              </a:schemeClr>
            </a:gs>
          </a:gsLst>
          <a:path path="circle">
            <a:fillToRect t="100000" r="100000"/>
          </a:path>
        </a:gradFill>
        <a:ln>
          <a:noFill/>
        </a:ln>
      </a:spPr>
      <a:bodyPr lIns="0" rIns="0" rtlCol="0" anchor="ctr"/>
      <a:lstStyle>
        <a:defPPr algn="ctr">
          <a:defRPr sz="4400" b="1"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/>
      <a:bodyPr vert="horz" lIns="91440" tIns="45720" rIns="91440" bIns="45720" rtlCol="0">
        <a:normAutofit/>
      </a:bodyPr>
      <a:lstStyle>
        <a:defPPr>
          <a:defRPr smtClean="0"/>
        </a:defPPr>
      </a:lstStyle>
    </a:txDef>
  </a:objectDefaults>
  <a:extraClrSchemeLst/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0</TotalTime>
  <Words>788</Words>
  <Application>Microsoft Office PowerPoint</Application>
  <PresentationFormat>Personnalisé</PresentationFormat>
  <Paragraphs>233</Paragraphs>
  <Slides>23</Slides>
  <Notes>5</Notes>
  <HiddenSlides>0</HiddenSlides>
  <MMClips>0</MMClips>
  <ScaleCrop>false</ScaleCrop>
  <HeadingPairs>
    <vt:vector size="6" baseType="variant">
      <vt:variant>
        <vt:lpstr>Thème</vt:lpstr>
      </vt:variant>
      <vt:variant>
        <vt:i4>4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28" baseType="lpstr">
      <vt:lpstr>Berlin</vt:lpstr>
      <vt:lpstr>1_JO Paris 2024 / Chapitre 1</vt:lpstr>
      <vt:lpstr>2_JO Paris 2024 / Chapitre 1</vt:lpstr>
      <vt:lpstr>JO Paris 2024 / Chapitre 1</vt:lpstr>
      <vt:lpstr>Acrobat Document</vt:lpstr>
      <vt:lpstr>Informations  du président</vt:lpstr>
      <vt:lpstr>Nouvelle gouvernance : inquiétudes</vt:lpstr>
      <vt:lpstr>Liées à notre actualité : la gouvernance</vt:lpstr>
      <vt:lpstr>Liées à notre actualité : la gouvernance</vt:lpstr>
      <vt:lpstr>Diapositive 5</vt:lpstr>
      <vt:lpstr>Liées à notre actualité : quel avenir ? CAP 22</vt:lpstr>
      <vt:lpstr>Rapport CAP 22 du 18/07/18</vt:lpstr>
      <vt:lpstr>Fiches de mission MS du PLF 2019 (27 sept 2018):  - développer le service civique et l’action associative - permettre la création de l’agence du sport - poursuivre la préparation des JO et JP 2024</vt:lpstr>
      <vt:lpstr>Liées à notre actualité : notre avenir</vt:lpstr>
      <vt:lpstr>Liées à notre actualité : quel avenir ?</vt:lpstr>
      <vt:lpstr>Concernant le CNDS national</vt:lpstr>
      <vt:lpstr>CNDS territorial</vt:lpstr>
      <vt:lpstr>Liées à notre actualité : notre avenir</vt:lpstr>
      <vt:lpstr>L’agence</vt:lpstr>
      <vt:lpstr>Un avenir incertain pour les fédérations</vt:lpstr>
      <vt:lpstr>Liées à notre actualité : notre avenir</vt:lpstr>
      <vt:lpstr>Un avenir incertain pour les fédérations</vt:lpstr>
      <vt:lpstr>Un avenir incertain pour les fédérations</vt:lpstr>
      <vt:lpstr>Actualités ?</vt:lpstr>
      <vt:lpstr>Au total : en plein flou, et révolution par conséquent : il est nécessaire de resserrer nos liens trop autonomistes et trop coûteux - part territoriale fusionnée (Rég + Dép), voire unique de la licence - région accompagne ses départements dans ses actions propres - national accompagne ses régions dans leurs actions propres - mettre de la cohérence entre les différents acteurs publics du sport sur les territoires, mais aussi entre nous </vt:lpstr>
      <vt:lpstr>Diapositive 21</vt:lpstr>
      <vt:lpstr>Je vous remercie pour votre attention  </vt:lpstr>
      <vt:lpstr>Diapositive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Informations du président</dc:title>
  <dc:creator>christian palierne</dc:creator>
  <cp:lastModifiedBy>Barascud</cp:lastModifiedBy>
  <cp:revision>215</cp:revision>
  <dcterms:created xsi:type="dcterms:W3CDTF">2017-04-02T18:29:09Z</dcterms:created>
  <dcterms:modified xsi:type="dcterms:W3CDTF">2019-01-24T13:58:47Z</dcterms:modified>
</cp:coreProperties>
</file>